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774" r:id="rId3"/>
    <p:sldMasterId id="2147483739" r:id="rId4"/>
    <p:sldMasterId id="2147483751" r:id="rId5"/>
    <p:sldMasterId id="2147483767" r:id="rId6"/>
    <p:sldMasterId id="2147483769" r:id="rId7"/>
    <p:sldMasterId id="2147483776" r:id="rId8"/>
    <p:sldMasterId id="2147483771" r:id="rId9"/>
    <p:sldMasterId id="2147483749" r:id="rId10"/>
  </p:sldMasterIdLst>
  <p:notesMasterIdLst>
    <p:notesMasterId r:id="rId59"/>
  </p:notesMasterIdLst>
  <p:handoutMasterIdLst>
    <p:handoutMasterId r:id="rId60"/>
  </p:handoutMasterIdLst>
  <p:sldIdLst>
    <p:sldId id="256" r:id="rId11"/>
    <p:sldId id="266" r:id="rId12"/>
    <p:sldId id="276" r:id="rId13"/>
    <p:sldId id="273" r:id="rId14"/>
    <p:sldId id="304" r:id="rId15"/>
    <p:sldId id="270" r:id="rId16"/>
    <p:sldId id="277" r:id="rId17"/>
    <p:sldId id="278" r:id="rId18"/>
    <p:sldId id="281" r:id="rId19"/>
    <p:sldId id="316" r:id="rId20"/>
    <p:sldId id="317" r:id="rId21"/>
    <p:sldId id="318" r:id="rId22"/>
    <p:sldId id="319" r:id="rId23"/>
    <p:sldId id="305" r:id="rId24"/>
    <p:sldId id="307" r:id="rId25"/>
    <p:sldId id="289" r:id="rId26"/>
    <p:sldId id="308" r:id="rId27"/>
    <p:sldId id="282" r:id="rId28"/>
    <p:sldId id="283" r:id="rId29"/>
    <p:sldId id="284" r:id="rId30"/>
    <p:sldId id="287" r:id="rId31"/>
    <p:sldId id="311" r:id="rId32"/>
    <p:sldId id="285" r:id="rId33"/>
    <p:sldId id="309" r:id="rId34"/>
    <p:sldId id="286" r:id="rId35"/>
    <p:sldId id="310" r:id="rId36"/>
    <p:sldId id="288" r:id="rId37"/>
    <p:sldId id="312" r:id="rId38"/>
    <p:sldId id="290" r:id="rId39"/>
    <p:sldId id="291" r:id="rId40"/>
    <p:sldId id="292" r:id="rId41"/>
    <p:sldId id="293" r:id="rId42"/>
    <p:sldId id="294" r:id="rId43"/>
    <p:sldId id="261" r:id="rId44"/>
    <p:sldId id="295" r:id="rId45"/>
    <p:sldId id="313" r:id="rId46"/>
    <p:sldId id="297" r:id="rId47"/>
    <p:sldId id="298" r:id="rId48"/>
    <p:sldId id="301" r:id="rId49"/>
    <p:sldId id="302" r:id="rId50"/>
    <p:sldId id="314" r:id="rId51"/>
    <p:sldId id="299" r:id="rId52"/>
    <p:sldId id="315" r:id="rId53"/>
    <p:sldId id="300" r:id="rId54"/>
    <p:sldId id="303" r:id="rId55"/>
    <p:sldId id="275" r:id="rId56"/>
    <p:sldId id="274" r:id="rId57"/>
    <p:sldId id="269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B5"/>
    <a:srgbClr val="F0265D"/>
    <a:srgbClr val="407DD6"/>
    <a:srgbClr val="020000"/>
    <a:srgbClr val="F6F6F6"/>
    <a:srgbClr val="F4D3D6"/>
    <a:srgbClr val="F9E8EA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1" autoAdjust="0"/>
    <p:restoredTop sz="94382" autoAdjust="0"/>
  </p:normalViewPr>
  <p:slideViewPr>
    <p:cSldViewPr snapToGrid="0" snapToObjects="1">
      <p:cViewPr varScale="1">
        <p:scale>
          <a:sx n="64" d="100"/>
          <a:sy n="64" d="100"/>
        </p:scale>
        <p:origin x="187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Romero" userId="28c8cfd9d331312c" providerId="LiveId" clId="{1F8DAEDD-4CBA-46FC-82D8-7F2D9352DB19}"/>
    <pc:docChg chg="undo custSel modSld modMainMaster">
      <pc:chgData name="Elias Romero" userId="28c8cfd9d331312c" providerId="LiveId" clId="{1F8DAEDD-4CBA-46FC-82D8-7F2D9352DB19}" dt="2022-09-16T00:37:54.745" v="133" actId="20577"/>
      <pc:docMkLst>
        <pc:docMk/>
      </pc:docMkLst>
      <pc:sldChg chg="modSp mod">
        <pc:chgData name="Elias Romero" userId="28c8cfd9d331312c" providerId="LiveId" clId="{1F8DAEDD-4CBA-46FC-82D8-7F2D9352DB19}" dt="2022-09-16T00:32:48.926" v="18" actId="20577"/>
        <pc:sldMkLst>
          <pc:docMk/>
          <pc:sldMk cId="1418144865" sldId="266"/>
        </pc:sldMkLst>
        <pc:spChg chg="mod">
          <ac:chgData name="Elias Romero" userId="28c8cfd9d331312c" providerId="LiveId" clId="{1F8DAEDD-4CBA-46FC-82D8-7F2D9352DB19}" dt="2022-09-16T00:32:48.926" v="18" actId="20577"/>
          <ac:spMkLst>
            <pc:docMk/>
            <pc:sldMk cId="1418144865" sldId="266"/>
            <ac:spMk id="3" creationId="{00000000-0000-0000-0000-000000000000}"/>
          </ac:spMkLst>
        </pc:spChg>
      </pc:sldChg>
      <pc:sldMasterChg chg="modSp mod">
        <pc:chgData name="Elias Romero" userId="28c8cfd9d331312c" providerId="LiveId" clId="{1F8DAEDD-4CBA-46FC-82D8-7F2D9352DB19}" dt="2022-09-16T00:37:54.745" v="133" actId="20577"/>
        <pc:sldMasterMkLst>
          <pc:docMk/>
          <pc:sldMasterMk cId="0" sldId="2147483662"/>
        </pc:sldMasterMkLst>
        <pc:spChg chg="mod">
          <ac:chgData name="Elias Romero" userId="28c8cfd9d331312c" providerId="LiveId" clId="{1F8DAEDD-4CBA-46FC-82D8-7F2D9352DB19}" dt="2022-09-16T00:37:54.745" v="133" actId="20577"/>
          <ac:spMkLst>
            <pc:docMk/>
            <pc:sldMasterMk cId="0" sldId="2147483662"/>
            <ac:spMk id="16" creationId="{00000000-0000-0000-0000-000000000000}"/>
          </ac:spMkLst>
        </pc:spChg>
        <pc:spChg chg="mod">
          <ac:chgData name="Elias Romero" userId="28c8cfd9d331312c" providerId="LiveId" clId="{1F8DAEDD-4CBA-46FC-82D8-7F2D9352DB19}" dt="2022-09-16T00:36:20.177" v="88" actId="1038"/>
          <ac:spMkLst>
            <pc:docMk/>
            <pc:sldMasterMk cId="0" sldId="2147483662"/>
            <ac:spMk id="17" creationId="{00000000-0000-0000-0000-000000000000}"/>
          </ac:spMkLst>
        </pc:spChg>
        <pc:picChg chg="mod">
          <ac:chgData name="Elias Romero" userId="28c8cfd9d331312c" providerId="LiveId" clId="{1F8DAEDD-4CBA-46FC-82D8-7F2D9352DB19}" dt="2022-09-16T00:36:20.177" v="88" actId="1038"/>
          <ac:picMkLst>
            <pc:docMk/>
            <pc:sldMasterMk cId="0" sldId="2147483662"/>
            <ac:picMk id="2" creationId="{B033A20B-E51C-5248-818A-087B1E173327}"/>
          </ac:picMkLst>
        </pc:picChg>
      </pc:sldMasterChg>
      <pc:sldMasterChg chg="modSp mod">
        <pc:chgData name="Elias Romero" userId="28c8cfd9d331312c" providerId="LiveId" clId="{1F8DAEDD-4CBA-46FC-82D8-7F2D9352DB19}" dt="2022-09-16T00:36:42.927" v="106" actId="20577"/>
        <pc:sldMasterMkLst>
          <pc:docMk/>
          <pc:sldMasterMk cId="3371062211" sldId="2147483739"/>
        </pc:sldMasterMkLst>
        <pc:spChg chg="mod">
          <ac:chgData name="Elias Romero" userId="28c8cfd9d331312c" providerId="LiveId" clId="{1F8DAEDD-4CBA-46FC-82D8-7F2D9352DB19}" dt="2022-09-16T00:36:42.927" v="106" actId="20577"/>
          <ac:spMkLst>
            <pc:docMk/>
            <pc:sldMasterMk cId="3371062211" sldId="2147483739"/>
            <ac:spMk id="4" creationId="{00000000-0000-0000-0000-000000000000}"/>
          </ac:spMkLst>
        </pc:spChg>
      </pc:sldMasterChg>
      <pc:sldMasterChg chg="modSp mod">
        <pc:chgData name="Elias Romero" userId="28c8cfd9d331312c" providerId="LiveId" clId="{1F8DAEDD-4CBA-46FC-82D8-7F2D9352DB19}" dt="2022-09-16T00:37:16.212" v="131" actId="20577"/>
        <pc:sldMasterMkLst>
          <pc:docMk/>
          <pc:sldMasterMk cId="384478339" sldId="2147483749"/>
        </pc:sldMasterMkLst>
        <pc:spChg chg="mod">
          <ac:chgData name="Elias Romero" userId="28c8cfd9d331312c" providerId="LiveId" clId="{1F8DAEDD-4CBA-46FC-82D8-7F2D9352DB19}" dt="2022-09-16T00:37:16.212" v="131" actId="20577"/>
          <ac:spMkLst>
            <pc:docMk/>
            <pc:sldMasterMk cId="384478339" sldId="2147483749"/>
            <ac:spMk id="12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A63A9-F13B-46F1-A93F-27AA737FD7E7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F50FE-E718-42E3-9D8A-946F780C79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2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9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16DE93D-0248-614D-BE3B-4770938B4D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9111" y="2947682"/>
            <a:ext cx="5783223" cy="68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97CA8D-8A67-4C4F-A3FF-FA741C54EBD2}"/>
              </a:ext>
            </a:extLst>
          </p:cNvPr>
          <p:cNvSpPr txBox="1"/>
          <p:nvPr userDrawn="1"/>
        </p:nvSpPr>
        <p:spPr>
          <a:xfrm>
            <a:off x="2310581" y="2261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958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7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9663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950" y="214619"/>
            <a:ext cx="7315197" cy="397308"/>
          </a:xfrm>
        </p:spPr>
        <p:txBody>
          <a:bodyPr>
            <a:no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379" y="996849"/>
            <a:ext cx="748347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379" y="1835241"/>
            <a:ext cx="7618230" cy="395128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0CCA8-89A0-034C-BF08-223BAC7095AC}"/>
              </a:ext>
            </a:extLst>
          </p:cNvPr>
          <p:cNvSpPr txBox="1"/>
          <p:nvPr userDrawn="1"/>
        </p:nvSpPr>
        <p:spPr>
          <a:xfrm>
            <a:off x="8780206" y="294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2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77728" y="32852"/>
            <a:ext cx="9409471" cy="783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2048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7920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4424516" y="2766219"/>
            <a:ext cx="4090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8667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2497086" y="278658"/>
            <a:ext cx="8102088" cy="439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978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7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/>
          <p:nvPr userDrawn="1"/>
        </p:nvSpPr>
        <p:spPr>
          <a:xfrm>
            <a:off x="395265" y="3028007"/>
            <a:ext cx="45719" cy="172097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Rectangle 1026"/>
          <p:cNvSpPr>
            <a:spLocks noChangeArrowheads="1"/>
          </p:cNvSpPr>
          <p:nvPr userDrawn="1"/>
        </p:nvSpPr>
        <p:spPr bwMode="auto">
          <a:xfrm>
            <a:off x="500427" y="2956857"/>
            <a:ext cx="8299634" cy="163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Copyright ©</a:t>
            </a:r>
            <a:r>
              <a:rPr kumimoji="1" lang="en-US" sz="2400" b="1" baseline="0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 </a:t>
            </a: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2022</a:t>
            </a:r>
          </a:p>
          <a:p>
            <a:pPr>
              <a:defRPr/>
            </a:pPr>
            <a:r>
              <a:rPr kumimoji="1" lang="en-US" sz="2400" b="1" dirty="0">
                <a:solidFill>
                  <a:schemeClr val="bg1"/>
                </a:solidFill>
                <a:latin typeface="Gotham HTF Book" pitchFamily="2" charset="0"/>
                <a:cs typeface="Gotham-Bold"/>
              </a:rPr>
              <a:t>Prof. Elias R. </a:t>
            </a:r>
            <a:r>
              <a:rPr kumimoji="1" lang="en-US" sz="2400" b="1" dirty="0" err="1">
                <a:solidFill>
                  <a:schemeClr val="bg1"/>
                </a:solidFill>
                <a:latin typeface="Gotham HTF Book" pitchFamily="2" charset="0"/>
                <a:cs typeface="Gotham-Bold"/>
              </a:rPr>
              <a:t>Belinello</a:t>
            </a:r>
            <a:endParaRPr kumimoji="1" lang="en-US" sz="2400" b="1" dirty="0">
              <a:solidFill>
                <a:schemeClr val="bg1"/>
              </a:solidFill>
              <a:latin typeface="Gotham HTF Book" pitchFamily="2" charset="0"/>
              <a:cs typeface="Gotham-Bold"/>
            </a:endParaRPr>
          </a:p>
          <a:p>
            <a:pPr>
              <a:defRPr/>
            </a:pPr>
            <a:endParaRPr kumimoji="1" lang="en-US" sz="1800" dirty="0">
              <a:solidFill>
                <a:srgbClr val="FFC000"/>
              </a:solidFill>
              <a:latin typeface="Gotham HTF Book" pitchFamily="2" charset="0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Rectangle 22"/>
          <p:cNvSpPr/>
          <p:nvPr userDrawn="1"/>
        </p:nvSpPr>
        <p:spPr>
          <a:xfrm flipH="1">
            <a:off x="476230" y="2441967"/>
            <a:ext cx="45719" cy="124876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/>
          <p:cNvSpPr/>
          <p:nvPr userDrawn="1"/>
        </p:nvSpPr>
        <p:spPr>
          <a:xfrm flipV="1">
            <a:off x="0" y="6291072"/>
            <a:ext cx="9144000" cy="591789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39504" y="6436820"/>
            <a:ext cx="2892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>
                <a:latin typeface="Gotham HTF Book" pitchFamily="2" charset="0"/>
              </a:rPr>
              <a:t>profelias.belinello@fiap.com.br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043714" y="6435148"/>
            <a:ext cx="1382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0" i="1" dirty="0">
                <a:latin typeface="Gotham HTF Book" pitchFamily="2" charset="0"/>
              </a:rPr>
              <a:t>eliasromero72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33A20B-E51C-5248-818A-087B1E1733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2739" y="6422127"/>
            <a:ext cx="346545" cy="346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9B3DB8-C9D9-2B48-9C99-AA8A437843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1405" y="6440283"/>
            <a:ext cx="334826" cy="3348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-Bold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2398B-88EF-BD42-B16D-6DD7FA7C7B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5393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568311"/>
            <a:ext cx="9144000" cy="303104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099" y="117018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926" y="1090050"/>
            <a:ext cx="7921590" cy="497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11" name="Rectangle 20"/>
          <p:cNvSpPr/>
          <p:nvPr userDrawn="1"/>
        </p:nvSpPr>
        <p:spPr>
          <a:xfrm>
            <a:off x="189235" y="277077"/>
            <a:ext cx="72000" cy="284481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574706"/>
            <a:ext cx="3313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Enterprise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Application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Development</a:t>
            </a:r>
            <a:r>
              <a:rPr lang="pt-BR" sz="1100" b="0" i="0" baseline="0" dirty="0">
                <a:solidFill>
                  <a:schemeClr val="bg1"/>
                </a:solidFill>
                <a:latin typeface="Gotham HTF Book" pitchFamily="2" charset="0"/>
              </a:rPr>
              <a:t> | Elias R. </a:t>
            </a:r>
            <a:r>
              <a:rPr lang="pt-BR" sz="1100" b="0" i="0" baseline="0" dirty="0" err="1">
                <a:solidFill>
                  <a:schemeClr val="bg1"/>
                </a:solidFill>
                <a:latin typeface="Gotham HTF Book" pitchFamily="2" charset="0"/>
              </a:rPr>
              <a:t>Belinello</a:t>
            </a:r>
            <a:endParaRPr lang="pt-BR" sz="1100" b="0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F4AAB385-15FA-8847-955F-22F817F7BB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Gotham HTF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97055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BC271-E5BE-0348-B23E-4A106BC7DE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549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E1BB19-37F3-614C-8A0C-69335A40C4C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3482DAC-11EF-C94C-90DA-06A52F4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432" y="203155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DBAADB-C7AD-7E43-9BAF-488BC9D1F6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2A7C3-130D-114A-BCD0-828C838594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549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>
            <a:off x="2389240" y="0"/>
            <a:ext cx="677821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3126658" y="2766219"/>
            <a:ext cx="5388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81897" y="6578093"/>
            <a:ext cx="378309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bg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bg1"/>
              </a:solidFill>
              <a:latin typeface="Gotham HTF Book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E67D9-C314-D942-9EC9-422E375D6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0067" y="2592476"/>
            <a:ext cx="1673047" cy="16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FD4EF8-800A-FB4D-9D5D-9641071AD5B9}"/>
              </a:ext>
            </a:extLst>
          </p:cNvPr>
          <p:cNvSpPr/>
          <p:nvPr userDrawn="1"/>
        </p:nvSpPr>
        <p:spPr>
          <a:xfrm flipH="1">
            <a:off x="0" y="0"/>
            <a:ext cx="2389240" cy="6858000"/>
          </a:xfrm>
          <a:prstGeom prst="rect">
            <a:avLst/>
          </a:prstGeom>
          <a:solidFill>
            <a:srgbClr val="407D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176404"/>
            <a:ext cx="975616" cy="267011"/>
          </a:xfrm>
          <a:prstGeom prst="rect">
            <a:avLst/>
          </a:prstGeom>
        </p:spPr>
      </p:pic>
      <p:sp>
        <p:nvSpPr>
          <p:cNvPr id="14" name="Rectangle 28"/>
          <p:cNvSpPr>
            <a:spLocks noChangeArrowheads="1"/>
          </p:cNvSpPr>
          <p:nvPr userDrawn="1"/>
        </p:nvSpPr>
        <p:spPr bwMode="auto">
          <a:xfrm>
            <a:off x="8694721" y="6578093"/>
            <a:ext cx="352661" cy="262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100" b="1" i="0">
                <a:solidFill>
                  <a:schemeClr val="tx1"/>
                </a:solidFill>
                <a:latin typeface="Gotham HTF Book" pitchFamily="2" charset="0"/>
              </a:rPr>
              <a:pPr algn="ctr">
                <a:defRPr/>
              </a:pPr>
              <a:t>‹nº›</a:t>
            </a:fld>
            <a:endParaRPr lang="en-US" sz="1100" b="1" i="0" dirty="0">
              <a:solidFill>
                <a:schemeClr val="tx1"/>
              </a:solidFill>
              <a:latin typeface="Gotham HTF Book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35B51C0-34EB-F24C-A813-1802D6634817}"/>
              </a:ext>
            </a:extLst>
          </p:cNvPr>
          <p:cNvSpPr/>
          <p:nvPr userDrawn="1"/>
        </p:nvSpPr>
        <p:spPr>
          <a:xfrm rot="5400000">
            <a:off x="4971030" y="-1722933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54C080-A6A1-A342-9F6A-62F4D828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090" y="-149843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8D45F-3789-E047-9AD7-F9C4FC0C5B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82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Gotham HTF Book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msdn.microsoft.com/en-us/library/system.web.mvc.redirecttorouteresult(v=vs.98).aspx" TargetMode="External"/><Relationship Id="rId13" Type="http://schemas.openxmlformats.org/officeDocument/2006/relationships/hyperlink" Target="http://msdn.microsoft.com/en-us/library/system.web.mvc.jsonresult(v=vs.98).aspx" TargetMode="External"/><Relationship Id="rId3" Type="http://schemas.openxmlformats.org/officeDocument/2006/relationships/hyperlink" Target="http://msdn.microsoft.com/en-us/library/system.web.mvc.controller.view(v=vs.98).aspx" TargetMode="External"/><Relationship Id="rId7" Type="http://schemas.openxmlformats.org/officeDocument/2006/relationships/hyperlink" Target="http://msdn.microsoft.com/en-us/library/system.web.mvc.controller.redirect(v=vs.98).aspx" TargetMode="External"/><Relationship Id="rId12" Type="http://schemas.openxmlformats.org/officeDocument/2006/relationships/hyperlink" Target="http://msdn.microsoft.com/en-us/library/system.web.mvc.controller.content(v=vs.98).aspx" TargetMode="External"/><Relationship Id="rId17" Type="http://schemas.openxmlformats.org/officeDocument/2006/relationships/hyperlink" Target="http://msdn.microsoft.com/en-us/library/system.web.mvc.emptyresult(v=vs.98).aspx" TargetMode="External"/><Relationship Id="rId2" Type="http://schemas.openxmlformats.org/officeDocument/2006/relationships/hyperlink" Target="http://msdn.microsoft.com/en-us/library/system.web.mvc.viewresult(v=vs.98).aspx" TargetMode="External"/><Relationship Id="rId16" Type="http://schemas.openxmlformats.org/officeDocument/2006/relationships/hyperlink" Target="http://msdn.microsoft.com/en-us/library/system.web.mvc.controller.file(v=vs.98).aspx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msdn.microsoft.com/en-us/library/system.web.mvc.redirectresult(v=vs.98).aspx" TargetMode="External"/><Relationship Id="rId11" Type="http://schemas.openxmlformats.org/officeDocument/2006/relationships/hyperlink" Target="http://msdn.microsoft.com/en-us/library/system.web.mvc.contentresult(v=vs.98).aspx" TargetMode="External"/><Relationship Id="rId5" Type="http://schemas.openxmlformats.org/officeDocument/2006/relationships/hyperlink" Target="http://msdn.microsoft.com/en-us/library/system.web.mvc.controller.partialview(v=vs.98).aspx" TargetMode="External"/><Relationship Id="rId15" Type="http://schemas.openxmlformats.org/officeDocument/2006/relationships/hyperlink" Target="http://msdn.microsoft.com/en-us/library/system.web.mvc.fileresult(v=vs.98).aspx" TargetMode="External"/><Relationship Id="rId10" Type="http://schemas.openxmlformats.org/officeDocument/2006/relationships/hyperlink" Target="http://msdn.microsoft.com/en-us/library/system.web.mvc.controller.redirecttoroute(v=vs.98).aspx" TargetMode="External"/><Relationship Id="rId4" Type="http://schemas.openxmlformats.org/officeDocument/2006/relationships/hyperlink" Target="http://msdn.microsoft.com/en-us/library/system.web.mvc.partialviewresult(v=vs.98).aspx" TargetMode="External"/><Relationship Id="rId9" Type="http://schemas.openxmlformats.org/officeDocument/2006/relationships/hyperlink" Target="http://msdn.microsoft.com/en-us/library/system.web.mvc.controller.redirecttoaction(v=vs.98).aspx" TargetMode="External"/><Relationship Id="rId14" Type="http://schemas.openxmlformats.org/officeDocument/2006/relationships/hyperlink" Target="http://msdn.microsoft.com/en-us/library/system.web.mvc.controller.json(v=vs.98).aspx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aspnet/core" TargetMode="External"/><Relationship Id="rId2" Type="http://schemas.openxmlformats.org/officeDocument/2006/relationships/hyperlink" Target="https://github.com/aspnet/AspNetCor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PRIMEIRO PROJETO ASP.NET 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ADA44D-7FBD-5A44-B6D4-CC3E3A9FE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93190" y="1153887"/>
            <a:ext cx="6357619" cy="4768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B50281-D1C2-5344-A58C-96D2467815D4}"/>
              </a:ext>
            </a:extLst>
          </p:cNvPr>
          <p:cNvSpPr/>
          <p:nvPr/>
        </p:nvSpPr>
        <p:spPr>
          <a:xfrm>
            <a:off x="1084521" y="5295014"/>
            <a:ext cx="6996223" cy="850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AC3DE-17E8-6845-A0A8-6B194EC6AD06}"/>
              </a:ext>
            </a:extLst>
          </p:cNvPr>
          <p:cNvSpPr/>
          <p:nvPr/>
        </p:nvSpPr>
        <p:spPr>
          <a:xfrm>
            <a:off x="5020893" y="3854303"/>
            <a:ext cx="2485693" cy="69643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1E672-4849-124D-A136-129780F5F91A}"/>
              </a:ext>
            </a:extLst>
          </p:cNvPr>
          <p:cNvSpPr txBox="1"/>
          <p:nvPr/>
        </p:nvSpPr>
        <p:spPr>
          <a:xfrm>
            <a:off x="1841664" y="4685480"/>
            <a:ext cx="3290330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600" dirty="0"/>
              <a:t>Crie um novo projeto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17663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AA5BC9-C5B5-48F7-BB51-AC3407B3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" y="990118"/>
            <a:ext cx="7875563" cy="5262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PRIMEIRO PROJETO ASP.NET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B877EF-E369-5D44-B252-A5D6020A358D}"/>
              </a:ext>
            </a:extLst>
          </p:cNvPr>
          <p:cNvSpPr/>
          <p:nvPr/>
        </p:nvSpPr>
        <p:spPr>
          <a:xfrm>
            <a:off x="4351720" y="2372725"/>
            <a:ext cx="3719070" cy="90908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50D75-3655-8145-98FB-6EE0184BFA4C}"/>
              </a:ext>
            </a:extLst>
          </p:cNvPr>
          <p:cNvSpPr txBox="1"/>
          <p:nvPr/>
        </p:nvSpPr>
        <p:spPr>
          <a:xfrm>
            <a:off x="1061390" y="3367611"/>
            <a:ext cx="329033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Escolha ASP.NET Core Web App (Model-</a:t>
            </a:r>
            <a:r>
              <a:rPr lang="pt-BR" dirty="0" err="1"/>
              <a:t>View</a:t>
            </a:r>
            <a:r>
              <a:rPr lang="pt-BR" dirty="0"/>
              <a:t>-</a:t>
            </a:r>
            <a:r>
              <a:rPr lang="pt-BR" dirty="0" err="1"/>
              <a:t>Controller</a:t>
            </a:r>
            <a:r>
              <a:rPr lang="pt-BR" dirty="0"/>
              <a:t>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5973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C5582CF-3C55-328F-F1D8-E7132D15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30" y="1146910"/>
            <a:ext cx="7061699" cy="4564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PRIMEIRO PROJETO ASP.NET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CC27A-A3C3-8749-B7D2-E2307E836D70}"/>
              </a:ext>
            </a:extLst>
          </p:cNvPr>
          <p:cNvSpPr/>
          <p:nvPr/>
        </p:nvSpPr>
        <p:spPr>
          <a:xfrm>
            <a:off x="1142702" y="2339704"/>
            <a:ext cx="4378984" cy="185082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FDA94-104B-684B-9C29-22EDB3F2F99C}"/>
              </a:ext>
            </a:extLst>
          </p:cNvPr>
          <p:cNvSpPr txBox="1"/>
          <p:nvPr/>
        </p:nvSpPr>
        <p:spPr>
          <a:xfrm>
            <a:off x="2231356" y="4527153"/>
            <a:ext cx="329033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600" dirty="0"/>
              <a:t>Configure o nome do projeto e da solução. Escolha o local para salvar os arquivos.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424499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34A6F7-9FAB-D6E1-561C-D2368274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4" y="1187251"/>
            <a:ext cx="6936867" cy="4483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PRIMEIRO PROJETO ASP.NET 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70A0D-6FF4-284C-9411-BB8F017EA71F}"/>
              </a:ext>
            </a:extLst>
          </p:cNvPr>
          <p:cNvSpPr/>
          <p:nvPr/>
        </p:nvSpPr>
        <p:spPr>
          <a:xfrm>
            <a:off x="1369688" y="3288524"/>
            <a:ext cx="1130083" cy="338554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FA475-D818-B34A-9DBD-EEBE67F9CBAC}"/>
              </a:ext>
            </a:extLst>
          </p:cNvPr>
          <p:cNvSpPr txBox="1"/>
          <p:nvPr/>
        </p:nvSpPr>
        <p:spPr>
          <a:xfrm>
            <a:off x="3201381" y="3452114"/>
            <a:ext cx="2741238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600" dirty="0"/>
              <a:t>Desmarque o HTTPS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32199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ESTRUTURA DO PROJETO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BB5C2A-DE07-1140-AD73-56F0AA56869A}"/>
              </a:ext>
            </a:extLst>
          </p:cNvPr>
          <p:cNvSpPr txBox="1">
            <a:spLocks/>
          </p:cNvSpPr>
          <p:nvPr/>
        </p:nvSpPr>
        <p:spPr bwMode="auto">
          <a:xfrm>
            <a:off x="3763924" y="920555"/>
            <a:ext cx="4978727" cy="11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b="1" kern="0" dirty="0" err="1">
                <a:latin typeface="Gotham HTF"/>
                <a:cs typeface="Arial"/>
              </a:rPr>
              <a:t>wwwroot</a:t>
            </a:r>
            <a:r>
              <a:rPr lang="pt-BR" altLang="pt-BR" sz="1800" kern="0" dirty="0">
                <a:latin typeface="Gotham HTF"/>
                <a:cs typeface="Arial"/>
              </a:rPr>
              <a:t> – diretório para arquivos estáticos, como HTML, CSS, </a:t>
            </a:r>
            <a:r>
              <a:rPr lang="pt-BR" altLang="pt-BR" sz="1800" kern="0" dirty="0" err="1">
                <a:latin typeface="Gotham HTF"/>
                <a:cs typeface="Arial"/>
              </a:rPr>
              <a:t>Javascript</a:t>
            </a:r>
            <a:r>
              <a:rPr lang="pt-BR" altLang="pt-BR" sz="1800" kern="0" dirty="0">
                <a:latin typeface="Gotham HTF"/>
                <a:cs typeface="Arial"/>
              </a:rPr>
              <a:t>, imagens e </a:t>
            </a:r>
            <a:r>
              <a:rPr lang="pt-BR" altLang="pt-BR" sz="1800" kern="0" dirty="0" err="1">
                <a:latin typeface="Gotham HTF"/>
                <a:cs typeface="Arial"/>
              </a:rPr>
              <a:t>etc</a:t>
            </a:r>
            <a:r>
              <a:rPr lang="pt-BR" altLang="pt-BR" sz="1800" kern="0" dirty="0">
                <a:latin typeface="Gotham HTF"/>
                <a:cs typeface="Arial"/>
              </a:rPr>
              <a:t>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kern="0" dirty="0">
                <a:latin typeface="Gotham HTF"/>
                <a:cs typeface="Arial"/>
              </a:rPr>
              <a:t>Diretórios </a:t>
            </a:r>
            <a:r>
              <a:rPr lang="pt-BR" altLang="pt-BR" sz="1800" b="1" kern="0" dirty="0" err="1">
                <a:latin typeface="Gotham HTF"/>
                <a:cs typeface="Arial"/>
              </a:rPr>
              <a:t>Controllers</a:t>
            </a:r>
            <a:r>
              <a:rPr lang="pt-BR" altLang="pt-BR" sz="1800" kern="0" dirty="0">
                <a:latin typeface="Gotham HTF"/>
                <a:cs typeface="Arial"/>
              </a:rPr>
              <a:t>, </a:t>
            </a:r>
            <a:r>
              <a:rPr lang="pt-BR" altLang="pt-BR" sz="1800" b="1" kern="0" dirty="0" err="1">
                <a:latin typeface="Gotham HTF"/>
                <a:cs typeface="Arial"/>
              </a:rPr>
              <a:t>Models</a:t>
            </a:r>
            <a:r>
              <a:rPr lang="pt-BR" altLang="pt-BR" sz="1800" kern="0" dirty="0">
                <a:latin typeface="Gotham HTF"/>
                <a:cs typeface="Arial"/>
              </a:rPr>
              <a:t> e </a:t>
            </a:r>
            <a:r>
              <a:rPr lang="pt-BR" altLang="pt-BR" sz="1800" b="1" kern="0" dirty="0" err="1">
                <a:latin typeface="Gotham HTF"/>
                <a:cs typeface="Arial"/>
              </a:rPr>
              <a:t>Views</a:t>
            </a:r>
            <a:r>
              <a:rPr lang="pt-BR" altLang="pt-BR" sz="1800" kern="0" dirty="0">
                <a:latin typeface="Gotham HTF"/>
                <a:cs typeface="Arial"/>
              </a:rPr>
              <a:t> para a arquitetura MVC;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b="1" kern="0" dirty="0">
                <a:latin typeface="Gotham HTF"/>
                <a:cs typeface="Arial"/>
              </a:rPr>
              <a:t>a</a:t>
            </a:r>
            <a:r>
              <a:rPr kumimoji="0" lang="pt-BR" alt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ppsettings.json</a:t>
            </a:r>
            <a:r>
              <a:rPr kumimoji="0" lang="pt-BR" alt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 – </a:t>
            </a:r>
            <a:r>
              <a:rPr kumimoji="0" lang="pt-BR" alt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arquivo de configuração do projeto, como o banco de dados, por exemplo;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kern="0" dirty="0">
                <a:latin typeface="Gotham HTF"/>
                <a:cs typeface="Arial"/>
              </a:rPr>
              <a:t>Classes </a:t>
            </a:r>
            <a:r>
              <a:rPr lang="pt-BR" altLang="pt-BR" sz="1800" b="1" kern="0" dirty="0" err="1">
                <a:latin typeface="Gotham HTF"/>
                <a:cs typeface="Arial"/>
              </a:rPr>
              <a:t>Program.cs</a:t>
            </a:r>
            <a:r>
              <a:rPr lang="pt-BR" altLang="pt-BR" sz="1800" b="1" kern="0" dirty="0">
                <a:latin typeface="Gotham HTF"/>
                <a:cs typeface="Arial"/>
              </a:rPr>
              <a:t> </a:t>
            </a:r>
            <a:r>
              <a:rPr lang="pt-BR" altLang="pt-BR" sz="1800" kern="0" dirty="0">
                <a:latin typeface="Gotham HTF"/>
                <a:cs typeface="Arial"/>
              </a:rPr>
              <a:t>é utilizado para configurar o comportamento da aplicação ASP.NET.</a:t>
            </a:r>
            <a:endParaRPr kumimoji="0" lang="pt-BR" altLang="pt-BR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85513C-FA84-92D0-FFD2-66D6CCBA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0" y="1041573"/>
            <a:ext cx="333421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PROGRAM.CS E STARTUP.CS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315A-2C70-0544-AA73-A89FEE496E20}"/>
              </a:ext>
            </a:extLst>
          </p:cNvPr>
          <p:cNvSpPr txBox="1">
            <a:spLocks/>
          </p:cNvSpPr>
          <p:nvPr/>
        </p:nvSpPr>
        <p:spPr bwMode="auto">
          <a:xfrm>
            <a:off x="211925" y="887715"/>
            <a:ext cx="8595869" cy="11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b="1" kern="0" dirty="0">
                <a:latin typeface="Gotham HTF"/>
                <a:cs typeface="Arial"/>
              </a:rPr>
              <a:t>A classe </a:t>
            </a:r>
            <a:r>
              <a:rPr lang="pt-BR" altLang="pt-BR" sz="1800" b="1" kern="0" dirty="0" err="1">
                <a:latin typeface="Gotham HTF"/>
                <a:cs typeface="Arial"/>
              </a:rPr>
              <a:t>Program.cs</a:t>
            </a:r>
            <a:r>
              <a:rPr lang="pt-BR" altLang="pt-BR" sz="1800" b="1" kern="0" dirty="0">
                <a:latin typeface="Gotham HTF"/>
                <a:cs typeface="Arial"/>
              </a:rPr>
              <a:t> </a:t>
            </a:r>
            <a:r>
              <a:rPr lang="pt-BR" altLang="pt-BR" sz="1800" kern="0" dirty="0">
                <a:latin typeface="Gotham HTF"/>
                <a:cs typeface="Arial"/>
              </a:rPr>
              <a:t>é responsável por inicializar a aplicação, configurar os serviços que serão utilizados na aplicação e </a:t>
            </a:r>
            <a:r>
              <a:rPr kumimoji="0" lang="pt-BR" alt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configura o pipeline de solicitações do ASP.NET Core, um conjunto de middleware para manipular solicitações HTTP;</a:t>
            </a:r>
            <a:endParaRPr kumimoji="0" lang="pt-BR" alt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CFD6C-1BEF-5847-9BD5-CE264F13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5121420"/>
            <a:ext cx="1097666" cy="10976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46E129A-A2BA-4B62-31AE-3BB0942A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744" y="2417962"/>
            <a:ext cx="5065797" cy="36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F448-5A1B-7D47-9FD5-8F18AFC3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908" y="2766218"/>
            <a:ext cx="5822064" cy="1325563"/>
          </a:xfrm>
        </p:spPr>
        <p:txBody>
          <a:bodyPr/>
          <a:lstStyle/>
          <a:p>
            <a:r>
              <a:rPr lang="pt-BR" dirty="0"/>
              <a:t>ROTAS E CONTROLLER</a:t>
            </a:r>
          </a:p>
        </p:txBody>
      </p:sp>
    </p:spTree>
    <p:extLst>
      <p:ext uri="{BB962C8B-B14F-4D97-AF65-F5344CB8AC3E}">
        <p14:creationId xmlns:p14="http://schemas.microsoft.com/office/powerpoint/2010/main" val="263681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693991-1E4F-E94B-8209-D13F084DDA95}"/>
              </a:ext>
            </a:extLst>
          </p:cNvPr>
          <p:cNvSpPr txBox="1">
            <a:spLocks/>
          </p:cNvSpPr>
          <p:nvPr/>
        </p:nvSpPr>
        <p:spPr bwMode="auto">
          <a:xfrm>
            <a:off x="271159" y="850711"/>
            <a:ext cx="8629771" cy="30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lvl="0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Responsabilidades básicas do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sz="1800" kern="0" dirty="0">
                <a:latin typeface="Gotham HTF Book" pitchFamily="2" charset="0"/>
                <a:cs typeface="Arial"/>
              </a:rPr>
              <a:t>: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b="1" kern="0" dirty="0">
                <a:latin typeface="Gotham HTF Book" pitchFamily="2" charset="0"/>
                <a:cs typeface="Arial"/>
              </a:rPr>
              <a:t>Recuperar dados enviados pelo usuário</a:t>
            </a:r>
            <a:r>
              <a:rPr lang="pt-BR" sz="1800" kern="0" dirty="0">
                <a:latin typeface="Gotham HTF Book" pitchFamily="2" charset="0"/>
                <a:cs typeface="Arial"/>
              </a:rPr>
              <a:t>;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b="1" kern="0" dirty="0">
                <a:latin typeface="Gotham HTF Book" pitchFamily="2" charset="0"/>
                <a:cs typeface="Arial"/>
              </a:rPr>
              <a:t>Interagir com a camada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model</a:t>
            </a:r>
            <a:r>
              <a:rPr lang="pt-BR" sz="1800" kern="0" dirty="0">
                <a:latin typeface="Gotham HTF Book" pitchFamily="2" charset="0"/>
                <a:cs typeface="Arial"/>
              </a:rPr>
              <a:t>;</a:t>
            </a:r>
          </a:p>
          <a:p>
            <a:pPr lvl="2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b="1" kern="0" dirty="0">
                <a:latin typeface="Gotham HTF Book" pitchFamily="2" charset="0"/>
                <a:cs typeface="Arial"/>
              </a:rPr>
              <a:t>Acionar a camada de apresentação para enviar a resposta ao usuário</a:t>
            </a:r>
            <a:r>
              <a:rPr lang="pt-BR" sz="1800" kern="0" dirty="0"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313FE-FFF5-FD40-BCB7-CC2FF747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" y="3703894"/>
            <a:ext cx="1625600" cy="1625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69E09AB-8D36-B645-98DB-9AC3DF71116A}"/>
              </a:ext>
            </a:extLst>
          </p:cNvPr>
          <p:cNvSpPr/>
          <p:nvPr/>
        </p:nvSpPr>
        <p:spPr>
          <a:xfrm>
            <a:off x="2228971" y="4091005"/>
            <a:ext cx="1469985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9093-403B-E742-B520-4D9FB51FB266}"/>
              </a:ext>
            </a:extLst>
          </p:cNvPr>
          <p:cNvSpPr/>
          <p:nvPr/>
        </p:nvSpPr>
        <p:spPr>
          <a:xfrm>
            <a:off x="3865062" y="3808066"/>
            <a:ext cx="1748699" cy="9150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EEB566-13D4-F045-9968-B30A379B5C39}"/>
              </a:ext>
            </a:extLst>
          </p:cNvPr>
          <p:cNvSpPr/>
          <p:nvPr/>
        </p:nvSpPr>
        <p:spPr>
          <a:xfrm>
            <a:off x="6829494" y="3789740"/>
            <a:ext cx="1748699" cy="9150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Model</a:t>
            </a:r>
            <a:endParaRPr lang="pt-BR" b="1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B293E7A-E8E0-9E41-B350-ADED967584CA}"/>
              </a:ext>
            </a:extLst>
          </p:cNvPr>
          <p:cNvSpPr/>
          <p:nvPr/>
        </p:nvSpPr>
        <p:spPr>
          <a:xfrm>
            <a:off x="7435392" y="5392218"/>
            <a:ext cx="763929" cy="88610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AFE5F0-E07B-CF44-926E-77DDAF934D0A}"/>
              </a:ext>
            </a:extLst>
          </p:cNvPr>
          <p:cNvSpPr/>
          <p:nvPr/>
        </p:nvSpPr>
        <p:spPr>
          <a:xfrm>
            <a:off x="5817690" y="3914168"/>
            <a:ext cx="953930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B4F479-91E8-B34C-AEDA-AD0A28A9C4EC}"/>
              </a:ext>
            </a:extLst>
          </p:cNvPr>
          <p:cNvSpPr/>
          <p:nvPr/>
        </p:nvSpPr>
        <p:spPr>
          <a:xfrm rot="10800000">
            <a:off x="5775865" y="4299029"/>
            <a:ext cx="953930" cy="312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5F54ACF-77EE-8540-871A-5EA2F245B226}"/>
              </a:ext>
            </a:extLst>
          </p:cNvPr>
          <p:cNvSpPr/>
          <p:nvPr/>
        </p:nvSpPr>
        <p:spPr>
          <a:xfrm rot="5400000">
            <a:off x="7657211" y="4962353"/>
            <a:ext cx="538862" cy="218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7721D98-1465-D94A-A0A8-AA3EBD230B91}"/>
              </a:ext>
            </a:extLst>
          </p:cNvPr>
          <p:cNvSpPr/>
          <p:nvPr/>
        </p:nvSpPr>
        <p:spPr>
          <a:xfrm rot="16200000">
            <a:off x="7380768" y="4950778"/>
            <a:ext cx="538862" cy="218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C41380-4611-C04A-B65E-6F6DB60D93B9}"/>
              </a:ext>
            </a:extLst>
          </p:cNvPr>
          <p:cNvSpPr/>
          <p:nvPr/>
        </p:nvSpPr>
        <p:spPr>
          <a:xfrm>
            <a:off x="3879691" y="5388195"/>
            <a:ext cx="1748699" cy="9150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D33AE1E-A2A3-E740-A4BC-60E6ACC69050}"/>
              </a:ext>
            </a:extLst>
          </p:cNvPr>
          <p:cNvSpPr/>
          <p:nvPr/>
        </p:nvSpPr>
        <p:spPr>
          <a:xfrm rot="5400000">
            <a:off x="4531518" y="4998547"/>
            <a:ext cx="441125" cy="21857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B603A99-8026-F14D-8E13-757DF379C7C3}"/>
              </a:ext>
            </a:extLst>
          </p:cNvPr>
          <p:cNvSpPr/>
          <p:nvPr/>
        </p:nvSpPr>
        <p:spPr>
          <a:xfrm rot="12583996">
            <a:off x="2236185" y="5157294"/>
            <a:ext cx="1425058" cy="31717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447B5D-0294-844A-8D5D-51438A2AF887}"/>
              </a:ext>
            </a:extLst>
          </p:cNvPr>
          <p:cNvSpPr/>
          <p:nvPr/>
        </p:nvSpPr>
        <p:spPr>
          <a:xfrm>
            <a:off x="3765362" y="3703894"/>
            <a:ext cx="1956631" cy="1120891"/>
          </a:xfrm>
          <a:prstGeom prst="rect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54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ROTAS 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5172-24F4-3D43-A06E-0510D1577CEA}"/>
              </a:ext>
            </a:extLst>
          </p:cNvPr>
          <p:cNvSpPr txBox="1">
            <a:spLocks/>
          </p:cNvSpPr>
          <p:nvPr/>
        </p:nvSpPr>
        <p:spPr bwMode="auto">
          <a:xfrm>
            <a:off x="186528" y="861247"/>
            <a:ext cx="862786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342900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Para implementar um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controller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Nome da classe deve ter o sufixo </a:t>
            </a:r>
            <a:r>
              <a:rPr kumimoji="0" lang="pt-BR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“</a:t>
            </a:r>
            <a:r>
              <a:rPr kumimoji="0" lang="pt-BR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Controller</a:t>
            </a:r>
            <a:r>
              <a:rPr kumimoji="0" lang="pt-BR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”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1143000" marR="0" lvl="2" indent="-228600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Pode estender da classe </a:t>
            </a:r>
            <a:r>
              <a:rPr kumimoji="0" lang="pt-BR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Microsoft.AspNetCore</a:t>
            </a:r>
            <a:r>
              <a:rPr lang="pt-BR" sz="1800" b="1" i="1" kern="0" dirty="0">
                <a:latin typeface="Gotham HTF Book" pitchFamily="2" charset="0"/>
                <a:cs typeface="Arial"/>
              </a:rPr>
              <a:t>.</a:t>
            </a:r>
            <a:r>
              <a:rPr lang="pt-BR" sz="1800" b="1" i="1" kern="0" dirty="0" err="1">
                <a:latin typeface="Gotham HTF Book" pitchFamily="2" charset="0"/>
                <a:cs typeface="Arial"/>
              </a:rPr>
              <a:t>Mvc</a:t>
            </a:r>
            <a:r>
              <a:rPr kumimoji="0" lang="pt-BR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.</a:t>
            </a:r>
            <a:r>
              <a:rPr kumimoji="0" lang="pt-BR" sz="18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Controller</a:t>
            </a:r>
            <a:r>
              <a:rPr kumimoji="0" lang="pt-BR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As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URLs</a:t>
            </a:r>
            <a:r>
              <a:rPr lang="pt-BR" sz="1800" kern="0" dirty="0">
                <a:latin typeface="Gotham HTF Book" pitchFamily="2" charset="0"/>
                <a:cs typeface="Arial"/>
              </a:rPr>
              <a:t> são mapeadas para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métodos </a:t>
            </a:r>
            <a:r>
              <a:rPr lang="pt-BR" sz="1800" kern="0" dirty="0">
                <a:latin typeface="Gotham HTF Book" pitchFamily="2" charset="0"/>
                <a:cs typeface="Arial"/>
              </a:rPr>
              <a:t>(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actions</a:t>
            </a:r>
            <a:r>
              <a:rPr lang="pt-BR" sz="1800" kern="0" dirty="0">
                <a:latin typeface="Gotham HTF Book" pitchFamily="2" charset="0"/>
                <a:cs typeface="Arial"/>
              </a:rPr>
              <a:t>)</a:t>
            </a:r>
            <a:r>
              <a:rPr lang="pt-BR" sz="1800" b="1" kern="0" dirty="0">
                <a:latin typeface="Gotham HTF Book" pitchFamily="2" charset="0"/>
                <a:cs typeface="Arial"/>
              </a:rPr>
              <a:t> da classe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sz="1800" b="1" kern="0" dirty="0">
                <a:latin typeface="Gotham HTF Book" pitchFamily="2" charset="0"/>
                <a:cs typeface="Arial"/>
              </a:rPr>
              <a:t>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A aplicação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ASP.NET Core </a:t>
            </a:r>
            <a:r>
              <a:rPr lang="pt-BR" sz="1800" kern="0" dirty="0">
                <a:latin typeface="Gotham HTF Book" pitchFamily="2" charset="0"/>
                <a:cs typeface="Arial"/>
              </a:rPr>
              <a:t>possui uma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configuração padrão </a:t>
            </a:r>
            <a:r>
              <a:rPr lang="pt-BR" sz="1800" kern="0" dirty="0">
                <a:latin typeface="Gotham HTF Book" pitchFamily="2" charset="0"/>
                <a:cs typeface="Arial"/>
              </a:rPr>
              <a:t>de rotas: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Após o protocolo, host e porta a primeira informação é o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nome da classe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sz="1800" kern="0" dirty="0">
                <a:latin typeface="Gotham HTF Book" pitchFamily="2" charset="0"/>
                <a:cs typeface="Arial"/>
              </a:rPr>
              <a:t> e a segunda é o nome da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action</a:t>
            </a:r>
            <a:r>
              <a:rPr lang="pt-BR" sz="1800" kern="0" dirty="0">
                <a:latin typeface="Gotham HTF Book" pitchFamily="2" charset="0"/>
                <a:cs typeface="Arial"/>
              </a:rPr>
              <a:t>, ou seja, o nome do método desta classe;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É possível configurar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outras rotas </a:t>
            </a:r>
            <a:r>
              <a:rPr lang="pt-BR" sz="1800" kern="0" dirty="0">
                <a:latin typeface="Gotham HTF Book" pitchFamily="2" charset="0"/>
                <a:cs typeface="Arial"/>
              </a:rPr>
              <a:t>na aplicação;</a:t>
            </a:r>
          </a:p>
          <a:p>
            <a:pPr marL="1143000" marR="0" lvl="2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»"/>
              <a:tabLst/>
              <a:defRPr/>
            </a:pPr>
            <a:endParaRPr kumimoji="0" lang="pt-BR" sz="1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E1940-DA55-0542-A7BB-8D39598CD582}"/>
              </a:ext>
            </a:extLst>
          </p:cNvPr>
          <p:cNvSpPr/>
          <p:nvPr/>
        </p:nvSpPr>
        <p:spPr>
          <a:xfrm>
            <a:off x="2516749" y="5767908"/>
            <a:ext cx="4837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http:</a:t>
            </a:r>
            <a:r>
              <a:rPr lang="en-US" dirty="0">
                <a:solidFill>
                  <a:srgbClr val="888A85"/>
                </a:solidFill>
                <a:latin typeface="Menlo" panose="020B0609030804020204" pitchFamily="49" charset="0"/>
              </a:rPr>
              <a:t>//localhost:40392/</a:t>
            </a:r>
            <a:r>
              <a:rPr lang="en-US" b="1" dirty="0">
                <a:solidFill>
                  <a:srgbClr val="FFC000"/>
                </a:solidFill>
                <a:latin typeface="Menlo" panose="020B0609030804020204" pitchFamily="49" charset="0"/>
              </a:rPr>
              <a:t>home/index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D2AEEC-4C37-C64E-BF31-8ABF06DF20DE}"/>
              </a:ext>
            </a:extLst>
          </p:cNvPr>
          <p:cNvSpPr/>
          <p:nvPr/>
        </p:nvSpPr>
        <p:spPr>
          <a:xfrm>
            <a:off x="2147949" y="5651372"/>
            <a:ext cx="4680870" cy="584059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51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436E5-6595-324F-8004-6E86752EF883}"/>
              </a:ext>
            </a:extLst>
          </p:cNvPr>
          <p:cNvSpPr/>
          <p:nvPr/>
        </p:nvSpPr>
        <p:spPr>
          <a:xfrm>
            <a:off x="1964458" y="3404578"/>
            <a:ext cx="6777253" cy="2745472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77C402-1CE8-954D-9785-A2876A201237}"/>
              </a:ext>
            </a:extLst>
          </p:cNvPr>
          <p:cNvSpPr/>
          <p:nvPr/>
        </p:nvSpPr>
        <p:spPr>
          <a:xfrm>
            <a:off x="580387" y="2243978"/>
            <a:ext cx="5575415" cy="719139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ROTAS E CONTROLLER - </a:t>
            </a:r>
            <a:r>
              <a:rPr lang="en-US" dirty="0">
                <a:solidFill>
                  <a:schemeClr val="accent1"/>
                </a:solidFill>
              </a:rPr>
              <a:t>EXEMPLO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C40A6-8D6A-1445-9132-C617C6EEF956}"/>
              </a:ext>
            </a:extLst>
          </p:cNvPr>
          <p:cNvSpPr/>
          <p:nvPr/>
        </p:nvSpPr>
        <p:spPr>
          <a:xfrm>
            <a:off x="675189" y="2388600"/>
            <a:ext cx="63950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http:</a:t>
            </a:r>
            <a:r>
              <a:rPr lang="en-US" sz="2000" dirty="0">
                <a:solidFill>
                  <a:srgbClr val="888A85"/>
                </a:solidFill>
                <a:latin typeface="Menlo" panose="020B0609030804020204" pitchFamily="49" charset="0"/>
              </a:rPr>
              <a:t>//localhost:40392/</a:t>
            </a:r>
            <a:r>
              <a:rPr lang="en-US" sz="2000" b="1" dirty="0">
                <a:solidFill>
                  <a:srgbClr val="FFC000"/>
                </a:solidFill>
                <a:latin typeface="Menlo" panose="020B0609030804020204" pitchFamily="49" charset="0"/>
              </a:rPr>
              <a:t>home/index</a:t>
            </a:r>
            <a:endParaRPr lang="pt-BR" sz="2000" b="1" dirty="0">
              <a:solidFill>
                <a:srgbClr val="FFC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71A18-E35B-1E48-B72F-4409A6C5BC2A}"/>
              </a:ext>
            </a:extLst>
          </p:cNvPr>
          <p:cNvSpPr/>
          <p:nvPr/>
        </p:nvSpPr>
        <p:spPr>
          <a:xfrm>
            <a:off x="2251275" y="3774484"/>
            <a:ext cx="63950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2000" dirty="0">
                <a:solidFill>
                  <a:srgbClr val="009695"/>
                </a:solidFill>
                <a:latin typeface="Menlo" panose="020B0609030804020204" pitchFamily="49" charset="0"/>
              </a:rPr>
              <a:t>class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3363A4"/>
                </a:solidFill>
                <a:latin typeface="Menlo" panose="020B0609030804020204" pitchFamily="49" charset="0"/>
              </a:rPr>
              <a:t>HomeController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: Controller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sz="2000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sz="2000" dirty="0" err="1">
                <a:solidFill>
                  <a:srgbClr val="222222"/>
                </a:solidFill>
                <a:latin typeface="Menlo" panose="020B0609030804020204" pitchFamily="49" charset="0"/>
              </a:rPr>
              <a:t>ActionResult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{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sz="2000" dirty="0">
                <a:solidFill>
                  <a:srgbClr val="888A85"/>
                </a:solidFill>
                <a:latin typeface="Menlo" panose="020B0609030804020204" pitchFamily="49" charset="0"/>
              </a:rPr>
              <a:t>//Código...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}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7ADCC0-0A48-1047-B5F9-F32CBB73949D}"/>
              </a:ext>
            </a:extLst>
          </p:cNvPr>
          <p:cNvSpPr txBox="1">
            <a:spLocks/>
          </p:cNvSpPr>
          <p:nvPr/>
        </p:nvSpPr>
        <p:spPr bwMode="auto">
          <a:xfrm>
            <a:off x="229584" y="918035"/>
            <a:ext cx="8684831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Na configuração padrão de rotas, a URL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/home/index </a:t>
            </a:r>
            <a:r>
              <a:rPr lang="pt-BR" sz="1800" kern="0" dirty="0">
                <a:latin typeface="Gotham HTF Book" pitchFamily="2" charset="0"/>
                <a:cs typeface="Arial"/>
              </a:rPr>
              <a:t>envia a requisição para o método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Index()</a:t>
            </a:r>
            <a:r>
              <a:rPr lang="pt-BR" sz="1800" kern="0" dirty="0">
                <a:latin typeface="Gotham HTF Book" pitchFamily="2" charset="0"/>
                <a:cs typeface="Arial"/>
              </a:rPr>
              <a:t> da classe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HomeController</a:t>
            </a:r>
            <a:r>
              <a:rPr lang="pt-BR" sz="1800" kern="0" dirty="0">
                <a:latin typeface="Gotham HTF Book" pitchFamily="2" charset="0"/>
                <a:cs typeface="Arial"/>
              </a:rPr>
              <a:t>: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AFD982-42C5-9441-A6FF-7B63C9449EEB}"/>
              </a:ext>
            </a:extLst>
          </p:cNvPr>
          <p:cNvCxnSpPr/>
          <p:nvPr/>
        </p:nvCxnSpPr>
        <p:spPr>
          <a:xfrm>
            <a:off x="3599234" y="2708477"/>
            <a:ext cx="0" cy="110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24072AB-4E96-DC47-AB6D-429C23AD83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91333" y="3150771"/>
            <a:ext cx="1617923" cy="893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5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78" y="2610379"/>
            <a:ext cx="640040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Gotham HTF Book" pitchFamily="2" charset="0"/>
              </a:rPr>
              <a:t>ENTERPRISE APPLICATION DEVELOPMENT</a:t>
            </a:r>
          </a:p>
          <a:p>
            <a:r>
              <a:rPr lang="pt-BR" sz="2400" dirty="0">
                <a:latin typeface="Gotham HTF Book" pitchFamily="2" charset="0"/>
              </a:rPr>
              <a:t>Prof. Elias R. </a:t>
            </a:r>
            <a:r>
              <a:rPr lang="pt-BR" sz="2400" dirty="0" err="1">
                <a:latin typeface="Gotham HTF Book" pitchFamily="2" charset="0"/>
              </a:rPr>
              <a:t>Belinello</a:t>
            </a:r>
            <a:endParaRPr lang="pt-BR" sz="2400" dirty="0">
              <a:latin typeface="Gotham HTF Book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0114" y="4667317"/>
            <a:ext cx="6527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20000"/>
                </a:solidFill>
                <a:latin typeface="Gotham HTF Book" pitchFamily="2" charset="0"/>
              </a:rPr>
              <a:t>#03 – ASP.NET CORE – ROTAS E CONTROLLERS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2715" y="4521160"/>
            <a:ext cx="6967518" cy="692425"/>
          </a:xfrm>
          <a:prstGeom prst="rect">
            <a:avLst/>
          </a:prstGeom>
          <a:noFill/>
          <a:ln>
            <a:solidFill>
              <a:srgbClr val="0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144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2AA0-17BB-0146-A44B-F6653B57EE40}"/>
              </a:ext>
            </a:extLst>
          </p:cNvPr>
          <p:cNvSpPr txBox="1">
            <a:spLocks/>
          </p:cNvSpPr>
          <p:nvPr/>
        </p:nvSpPr>
        <p:spPr bwMode="auto">
          <a:xfrm>
            <a:off x="179387" y="836613"/>
            <a:ext cx="8751961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As </a:t>
            </a:r>
            <a:r>
              <a:rPr kumimoji="0" lang="pt-BR" alt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configurações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ficam dentro da classe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Program.cs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, inclusive a configuração padrão de rotas.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Podemos adicionar mais configurações de rotas;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b="1" kern="0" dirty="0" err="1">
                <a:latin typeface="Gotham HTF Book" pitchFamily="2" charset="0"/>
                <a:cs typeface="Arial"/>
              </a:rPr>
              <a:t>MapControllerRoute</a:t>
            </a:r>
            <a:r>
              <a:rPr lang="pt-BR" b="1" kern="0" dirty="0">
                <a:latin typeface="Gotham HTF Book" pitchFamily="2" charset="0"/>
                <a:cs typeface="Arial"/>
              </a:rPr>
              <a:t>:</a:t>
            </a:r>
          </a:p>
          <a:p>
            <a:pPr lvl="1">
              <a:buClr>
                <a:srgbClr val="000000"/>
              </a:buClr>
              <a:defRPr/>
            </a:pPr>
            <a:r>
              <a:rPr lang="pt-BR" b="1" kern="0" dirty="0" err="1">
                <a:latin typeface="Gotham HTF Book" pitchFamily="2" charset="0"/>
                <a:cs typeface="Arial"/>
              </a:rPr>
              <a:t>name</a:t>
            </a:r>
            <a:r>
              <a:rPr lang="pt-BR" kern="0" dirty="0">
                <a:latin typeface="Gotham HTF Book" pitchFamily="2" charset="0"/>
                <a:cs typeface="Arial"/>
              </a:rPr>
              <a:t>: nome da rota;</a:t>
            </a:r>
          </a:p>
          <a:p>
            <a:pPr lvl="1">
              <a:buClr>
                <a:srgbClr val="000000"/>
              </a:buClr>
              <a:defRPr/>
            </a:pPr>
            <a:r>
              <a:rPr lang="pt-BR" b="1" kern="0" dirty="0" err="1">
                <a:latin typeface="Gotham HTF Book" pitchFamily="2" charset="0"/>
                <a:cs typeface="Arial"/>
              </a:rPr>
              <a:t>pattern</a:t>
            </a:r>
            <a:r>
              <a:rPr lang="pt-BR" kern="0" dirty="0">
                <a:latin typeface="Gotham HTF Book" pitchFamily="2" charset="0"/>
                <a:cs typeface="Arial"/>
              </a:rPr>
              <a:t>: definição da </a:t>
            </a:r>
            <a:r>
              <a:rPr lang="pt-BR" kern="0" dirty="0" err="1">
                <a:latin typeface="Gotham HTF Book" pitchFamily="2" charset="0"/>
                <a:cs typeface="Arial"/>
              </a:rPr>
              <a:t>url</a:t>
            </a:r>
            <a:r>
              <a:rPr lang="pt-BR" kern="0" dirty="0"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ROTAS - </a:t>
            </a:r>
            <a:r>
              <a:rPr lang="en-US" dirty="0">
                <a:solidFill>
                  <a:schemeClr val="accent1"/>
                </a:solidFill>
              </a:rPr>
              <a:t>CONFIGURAÇÃO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7FC92B-E2B9-A247-B2D3-341B533F5D92}"/>
              </a:ext>
            </a:extLst>
          </p:cNvPr>
          <p:cNvSpPr/>
          <p:nvPr/>
        </p:nvSpPr>
        <p:spPr>
          <a:xfrm>
            <a:off x="560965" y="4433104"/>
            <a:ext cx="8093943" cy="1497614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5CB33-D841-5B47-B9EE-2A7E020D595D}"/>
              </a:ext>
            </a:extLst>
          </p:cNvPr>
          <p:cNvSpPr txBox="1"/>
          <p:nvPr/>
        </p:nvSpPr>
        <p:spPr>
          <a:xfrm>
            <a:off x="4635795" y="3436251"/>
            <a:ext cx="178991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 dirty="0"/>
              <a:t>Valores padrões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4DFCD7-A38D-EE41-A849-A992D03A0AF3}"/>
              </a:ext>
            </a:extLst>
          </p:cNvPr>
          <p:cNvCxnSpPr>
            <a:cxnSpLocks/>
          </p:cNvCxnSpPr>
          <p:nvPr/>
        </p:nvCxnSpPr>
        <p:spPr>
          <a:xfrm flipH="1">
            <a:off x="4635795" y="3744028"/>
            <a:ext cx="894955" cy="14362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CA5D7B-B424-5E48-84ED-D9B689A043FD}"/>
              </a:ext>
            </a:extLst>
          </p:cNvPr>
          <p:cNvCxnSpPr>
            <a:cxnSpLocks/>
          </p:cNvCxnSpPr>
          <p:nvPr/>
        </p:nvCxnSpPr>
        <p:spPr>
          <a:xfrm>
            <a:off x="5550291" y="3744028"/>
            <a:ext cx="1039283" cy="1436216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DDFC19-0D5E-D94E-A028-02561A045941}"/>
              </a:ext>
            </a:extLst>
          </p:cNvPr>
          <p:cNvSpPr txBox="1"/>
          <p:nvPr/>
        </p:nvSpPr>
        <p:spPr>
          <a:xfrm>
            <a:off x="6739419" y="3255882"/>
            <a:ext cx="178991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 dirty="0"/>
              <a:t>Parâmetro na URL opcional (?)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74BB0-803B-0043-BDB2-0C552891017B}"/>
              </a:ext>
            </a:extLst>
          </p:cNvPr>
          <p:cNvCxnSpPr>
            <a:cxnSpLocks/>
          </p:cNvCxnSpPr>
          <p:nvPr/>
        </p:nvCxnSpPr>
        <p:spPr>
          <a:xfrm flipH="1">
            <a:off x="7514352" y="3779102"/>
            <a:ext cx="55369" cy="1401142"/>
          </a:xfrm>
          <a:prstGeom prst="straightConnector1">
            <a:avLst/>
          </a:prstGeom>
          <a:ln w="95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A1C87-3899-83B2-036C-8B528412EA76}"/>
              </a:ext>
            </a:extLst>
          </p:cNvPr>
          <p:cNvSpPr txBox="1"/>
          <p:nvPr/>
        </p:nvSpPr>
        <p:spPr>
          <a:xfrm>
            <a:off x="822646" y="4718579"/>
            <a:ext cx="757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app.MapControllerRoute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name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pt-BR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"default"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pattern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pt-BR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pt-BR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controller</a:t>
            </a:r>
            <a:r>
              <a:rPr lang="pt-BR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=Home}/{</a:t>
            </a:r>
            <a:r>
              <a:rPr lang="pt-BR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action</a:t>
            </a:r>
            <a:r>
              <a:rPr lang="pt-BR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=Index}/{id?}"</a:t>
            </a:r>
            <a:r>
              <a:rPr lang="pt-BR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04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CRIANDO UM CONTROLLER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 PARTE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2AD05-0F75-284C-8BEC-139207BE0AC8}"/>
              </a:ext>
            </a:extLst>
          </p:cNvPr>
          <p:cNvSpPr txBox="1">
            <a:spLocks/>
          </p:cNvSpPr>
          <p:nvPr/>
        </p:nvSpPr>
        <p:spPr bwMode="auto">
          <a:xfrm>
            <a:off x="269482" y="874652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Clique com o botão direito do mouse na basta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e escolha: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Add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 &gt;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..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</a:t>
            </a:r>
            <a:endParaRPr kumimoji="0" lang="pt-BR" altLang="pt-B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574F6-97A0-B44E-A01B-8499B71D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5" y="2108982"/>
            <a:ext cx="7102549" cy="3883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230AC8-B3F0-194E-8EFB-176C68FF4921}"/>
              </a:ext>
            </a:extLst>
          </p:cNvPr>
          <p:cNvSpPr/>
          <p:nvPr/>
        </p:nvSpPr>
        <p:spPr>
          <a:xfrm>
            <a:off x="1209074" y="4149603"/>
            <a:ext cx="4468712" cy="34797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341531-0B91-2B4E-8A7A-5B63016BF017}"/>
              </a:ext>
            </a:extLst>
          </p:cNvPr>
          <p:cNvSpPr/>
          <p:nvPr/>
        </p:nvSpPr>
        <p:spPr>
          <a:xfrm>
            <a:off x="5540069" y="3413049"/>
            <a:ext cx="2742694" cy="26323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7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CRIANDO UM CONTROLLER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 PARTE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2AD05-0F75-284C-8BEC-139207BE0AC8}"/>
              </a:ext>
            </a:extLst>
          </p:cNvPr>
          <p:cNvSpPr txBox="1">
            <a:spLocks/>
          </p:cNvSpPr>
          <p:nvPr/>
        </p:nvSpPr>
        <p:spPr bwMode="auto">
          <a:xfrm>
            <a:off x="269482" y="874652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Escolha o </a:t>
            </a:r>
            <a:r>
              <a:rPr lang="pt-BR" altLang="pt-BR" kern="0" dirty="0" err="1">
                <a:latin typeface="Gotham HTF Book" pitchFamily="2" charset="0"/>
                <a:cs typeface="Arial"/>
              </a:rPr>
              <a:t>template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MVC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 –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Empty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Defina o nome da classe, lembre-se que deve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terminar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com a palavra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; </a:t>
            </a:r>
            <a:endParaRPr kumimoji="0" lang="pt-BR" altLang="pt-B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782B6-9320-654E-A2D4-46497A34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2" y="2617381"/>
            <a:ext cx="4901268" cy="340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20B58-BA3E-EE48-8FB7-43559145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497" y="4318776"/>
            <a:ext cx="5058587" cy="10735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FB76F4-8AD6-D94C-9879-D97235EAA3EE}"/>
              </a:ext>
            </a:extLst>
          </p:cNvPr>
          <p:cNvSpPr/>
          <p:nvPr/>
        </p:nvSpPr>
        <p:spPr>
          <a:xfrm>
            <a:off x="1348769" y="2878624"/>
            <a:ext cx="2742694" cy="34304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B15C1-D709-1044-838F-FC2916A9711C}"/>
              </a:ext>
            </a:extLst>
          </p:cNvPr>
          <p:cNvSpPr/>
          <p:nvPr/>
        </p:nvSpPr>
        <p:spPr>
          <a:xfrm>
            <a:off x="3918649" y="4641500"/>
            <a:ext cx="2163174" cy="34304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A7B39-B154-EF44-B30A-91B7008FF977}"/>
              </a:ext>
            </a:extLst>
          </p:cNvPr>
          <p:cNvSpPr txBox="1"/>
          <p:nvPr/>
        </p:nvSpPr>
        <p:spPr>
          <a:xfrm>
            <a:off x="605742" y="3330584"/>
            <a:ext cx="60636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6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3368-96B2-924C-829C-2CD434BD1DD3}"/>
              </a:ext>
            </a:extLst>
          </p:cNvPr>
          <p:cNvSpPr txBox="1"/>
          <p:nvPr/>
        </p:nvSpPr>
        <p:spPr>
          <a:xfrm>
            <a:off x="6281696" y="4855553"/>
            <a:ext cx="60636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8004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56F72-CF87-6341-9F02-A426959C8618}"/>
              </a:ext>
            </a:extLst>
          </p:cNvPr>
          <p:cNvSpPr txBox="1">
            <a:spLocks/>
          </p:cNvSpPr>
          <p:nvPr/>
        </p:nvSpPr>
        <p:spPr bwMode="auto">
          <a:xfrm>
            <a:off x="282317" y="886120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O usuário interage com a página do sistema </a:t>
            </a:r>
            <a:r>
              <a:rPr lang="pt-BR" altLang="pt-BR" sz="1800" kern="0" dirty="0">
                <a:latin typeface="Gotham Book" panose="02000504050000020004" pitchFamily="2" charset="0"/>
                <a:cs typeface="Arial"/>
              </a:rPr>
              <a:t>para enviar uma </a:t>
            </a:r>
            <a:r>
              <a:rPr lang="pt-BR" altLang="pt-BR" sz="1800" b="1" kern="0" dirty="0">
                <a:latin typeface="Gotham Book" panose="02000504050000020004" pitchFamily="2" charset="0"/>
                <a:cs typeface="Arial"/>
              </a:rPr>
              <a:t>requisição</a:t>
            </a:r>
            <a:r>
              <a:rPr lang="pt-BR" altLang="pt-BR" sz="1800" kern="0" dirty="0">
                <a:latin typeface="Gotham Book" panose="02000504050000020004" pitchFamily="2" charset="0"/>
                <a:cs typeface="Arial"/>
              </a:rPr>
              <a:t> para um</a:t>
            </a: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 </a:t>
            </a:r>
            <a:r>
              <a:rPr kumimoji="0" lang="pt-BR" alt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método da classe </a:t>
            </a:r>
            <a:r>
              <a:rPr kumimoji="0" lang="pt-BR" alt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controller</a:t>
            </a:r>
            <a:r>
              <a:rPr kumimoji="0" lang="pt-BR" alt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, </a:t>
            </a:r>
            <a:r>
              <a:rPr kumimoji="0" lang="pt-BR" alt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este</a:t>
            </a:r>
            <a:r>
              <a:rPr kumimoji="0" lang="pt-BR" alt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 </a:t>
            </a: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executa um processamento e depois deve retornar um objeto do tipo </a:t>
            </a:r>
            <a:r>
              <a:rPr kumimoji="0" lang="pt-BR" alt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IActionResult</a:t>
            </a: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504050000020004" pitchFamily="2" charset="0"/>
                <a:cs typeface="Arial"/>
              </a:rPr>
              <a:t> indicando o que deve ser executado depois da ação;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504050000020004" pitchFamily="2" charset="0"/>
              <a:cs typeface="Arial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504050000020004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504050000020004" pitchFamily="2" charset="0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9CDB56-1328-2C4F-A3B5-F97C718D5932}"/>
              </a:ext>
            </a:extLst>
          </p:cNvPr>
          <p:cNvSpPr/>
          <p:nvPr/>
        </p:nvSpPr>
        <p:spPr>
          <a:xfrm>
            <a:off x="1171365" y="3304232"/>
            <a:ext cx="6856213" cy="2267838"/>
          </a:xfrm>
          <a:prstGeom prst="round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MÉTODO -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4C24E-F867-184A-8C14-1AD40BACF4C4}"/>
              </a:ext>
            </a:extLst>
          </p:cNvPr>
          <p:cNvSpPr/>
          <p:nvPr/>
        </p:nvSpPr>
        <p:spPr>
          <a:xfrm>
            <a:off x="1650148" y="3430797"/>
            <a:ext cx="685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ClienteController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: </a:t>
            </a:r>
            <a:r>
              <a:rPr lang="en-US" dirty="0">
                <a:solidFill>
                  <a:schemeClr val="accent3"/>
                </a:solidFill>
                <a:latin typeface="Menlo" panose="020B0609030804020204" pitchFamily="49" charset="0"/>
              </a:rPr>
              <a:t>Controller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chemeClr val="accent3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    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}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784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RETORNO DO MÉTODO </a:t>
            </a:r>
            <a:r>
              <a:rPr lang="en-US" dirty="0">
                <a:solidFill>
                  <a:schemeClr val="accent1"/>
                </a:solidFill>
              </a:rPr>
              <a:t>- VIEW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8013AD-A105-FA4D-934B-67387C3D2AA7}"/>
              </a:ext>
            </a:extLst>
          </p:cNvPr>
          <p:cNvSpPr txBox="1">
            <a:spLocks/>
          </p:cNvSpPr>
          <p:nvPr/>
        </p:nvSpPr>
        <p:spPr bwMode="auto">
          <a:xfrm>
            <a:off x="250418" y="958483"/>
            <a:ext cx="856168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O método invoca o método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View</a:t>
            </a:r>
            <a:r>
              <a:rPr lang="pt-BR" sz="1800" b="1" kern="0" dirty="0">
                <a:latin typeface="Gotham HTF Book" pitchFamily="2" charset="0"/>
                <a:cs typeface="Arial"/>
              </a:rPr>
              <a:t>() </a:t>
            </a:r>
            <a:r>
              <a:rPr lang="pt-BR" sz="1800" kern="0" dirty="0">
                <a:latin typeface="Gotham HTF Book" pitchFamily="2" charset="0"/>
                <a:cs typeface="Arial"/>
              </a:rPr>
              <a:t>para criar um objeto do tipo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ViewResult</a:t>
            </a:r>
            <a:r>
              <a:rPr lang="pt-BR" sz="1800" kern="0" dirty="0">
                <a:latin typeface="Gotham HTF Book" pitchFamily="2" charset="0"/>
                <a:cs typeface="Arial"/>
              </a:rPr>
              <a:t>, dessa forma o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ASP.NET Core MVC </a:t>
            </a:r>
            <a:r>
              <a:rPr lang="pt-BR" sz="1800" kern="0" dirty="0">
                <a:latin typeface="Gotham HTF Book" pitchFamily="2" charset="0"/>
                <a:cs typeface="Arial"/>
              </a:rPr>
              <a:t>deve retornar uma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view</a:t>
            </a:r>
            <a:r>
              <a:rPr lang="pt-BR" sz="1800" kern="0" dirty="0">
                <a:latin typeface="Gotham HTF Book" pitchFamily="2" charset="0"/>
                <a:cs typeface="Arial"/>
              </a:rPr>
              <a:t> para o usuário;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Por padrão, o framework irá retornar uma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view</a:t>
            </a:r>
            <a:r>
              <a:rPr lang="pt-BR" sz="1800" b="1" kern="0" dirty="0">
                <a:latin typeface="Gotham HTF Book" pitchFamily="2" charset="0"/>
                <a:cs typeface="Arial"/>
              </a:rPr>
              <a:t> (página)</a:t>
            </a:r>
            <a:r>
              <a:rPr lang="pt-BR" sz="1800" kern="0" dirty="0">
                <a:latin typeface="Gotham HTF Book" pitchFamily="2" charset="0"/>
                <a:cs typeface="Arial"/>
              </a:rPr>
              <a:t> com um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nome específico </a:t>
            </a:r>
            <a:r>
              <a:rPr lang="pt-BR" sz="1800" kern="0" dirty="0">
                <a:latin typeface="Gotham HTF Book" pitchFamily="2" charset="0"/>
                <a:cs typeface="Arial"/>
              </a:rPr>
              <a:t>que está em um diretório dentro de 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views</a:t>
            </a:r>
            <a:r>
              <a:rPr lang="pt-BR" sz="1800" kern="0" dirty="0">
                <a:latin typeface="Gotham HTF Book" pitchFamily="2" charset="0"/>
                <a:cs typeface="Arial"/>
              </a:rPr>
              <a:t>;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Cada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sz="1800" kern="0" dirty="0">
                <a:latin typeface="Gotham HTF Book" pitchFamily="2" charset="0"/>
                <a:cs typeface="Arial"/>
              </a:rPr>
              <a:t> possui um diretório dentro de </a:t>
            </a:r>
            <a:r>
              <a:rPr lang="pt-BR" sz="1800" b="1" kern="0" dirty="0" err="1">
                <a:latin typeface="Gotham HTF Book" pitchFamily="2" charset="0"/>
                <a:cs typeface="Arial"/>
              </a:rPr>
              <a:t>Views</a:t>
            </a:r>
            <a:r>
              <a:rPr lang="pt-BR" sz="1800" kern="0" dirty="0">
                <a:latin typeface="Gotham HTF Book" pitchFamily="2" charset="0"/>
                <a:cs typeface="Arial"/>
              </a:rPr>
              <a:t> com o mesmo nome da classe;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O arquivo da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página</a:t>
            </a:r>
            <a:r>
              <a:rPr lang="pt-BR" sz="1800" kern="0" dirty="0">
                <a:latin typeface="Gotham HTF Book" pitchFamily="2" charset="0"/>
                <a:cs typeface="Arial"/>
              </a:rPr>
              <a:t> tem o mesmo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nome do método </a:t>
            </a:r>
            <a:r>
              <a:rPr lang="pt-BR" sz="1800" kern="0" dirty="0">
                <a:latin typeface="Gotham HTF Book" pitchFamily="2" charset="0"/>
                <a:cs typeface="Arial"/>
              </a:rPr>
              <a:t>(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action</a:t>
            </a:r>
            <a:r>
              <a:rPr lang="pt-BR" sz="1800" kern="0" dirty="0">
                <a:latin typeface="Gotham HTF Book" pitchFamily="2" charset="0"/>
                <a:cs typeface="Arial"/>
              </a:rPr>
              <a:t>);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sz="1800" kern="0" dirty="0">
                <a:latin typeface="Gotham HTF Book" pitchFamily="2" charset="0"/>
                <a:cs typeface="Arial"/>
              </a:rPr>
              <a:t>Existe um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diretório</a:t>
            </a:r>
            <a:r>
              <a:rPr lang="pt-BR" sz="1800" kern="0" dirty="0">
                <a:latin typeface="Gotham HTF Book" pitchFamily="2" charset="0"/>
                <a:cs typeface="Arial"/>
              </a:rPr>
              <a:t> que as páginas podem ser </a:t>
            </a:r>
            <a:r>
              <a:rPr lang="pt-BR" sz="1800" b="1" kern="0" dirty="0">
                <a:latin typeface="Gotham HTF Book" pitchFamily="2" charset="0"/>
                <a:cs typeface="Arial"/>
              </a:rPr>
              <a:t>compartilhadas</a:t>
            </a:r>
            <a:r>
              <a:rPr lang="pt-BR" sz="1800" kern="0" dirty="0">
                <a:latin typeface="Gotham HTF Book" pitchFamily="2" charset="0"/>
                <a:cs typeface="Arial"/>
              </a:rPr>
              <a:t> entre todos os 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controllers</a:t>
            </a:r>
            <a:r>
              <a:rPr lang="pt-BR" sz="1800" kern="0" dirty="0">
                <a:latin typeface="Gotham HTF Book" pitchFamily="2" charset="0"/>
                <a:cs typeface="Arial"/>
              </a:rPr>
              <a:t> (</a:t>
            </a:r>
            <a:r>
              <a:rPr lang="pt-BR" sz="1800" kern="0" dirty="0" err="1">
                <a:latin typeface="Gotham HTF Book" pitchFamily="2" charset="0"/>
                <a:cs typeface="Arial"/>
              </a:rPr>
              <a:t>Shared</a:t>
            </a:r>
            <a:r>
              <a:rPr lang="pt-BR" sz="1800" kern="0" dirty="0">
                <a:latin typeface="Gotham HTF Book" pitchFamily="2" charset="0"/>
                <a:cs typeface="Arial"/>
              </a:rPr>
              <a:t>);</a:t>
            </a:r>
            <a:endParaRPr lang="pt-BR" sz="1800" b="1" kern="0" dirty="0">
              <a:latin typeface="Gotham HTF Book" pitchFamily="2" charset="0"/>
              <a:cs typeface="Arial"/>
            </a:endParaRPr>
          </a:p>
          <a:p>
            <a:pPr marL="457200" lvl="1" indent="0">
              <a:lnSpc>
                <a:spcPct val="150000"/>
              </a:lnSpc>
              <a:buClr>
                <a:srgbClr val="000000"/>
              </a:buClr>
              <a:buNone/>
              <a:defRPr/>
            </a:pPr>
            <a:endParaRPr lang="pt-BR" sz="1800" kern="0" dirty="0">
              <a:latin typeface="Gotham HTF Book" pitchFamily="2" charset="0"/>
              <a:cs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defRPr/>
            </a:pPr>
            <a:endParaRPr lang="pt-BR" sz="1800" kern="0" dirty="0">
              <a:latin typeface="Gotham HTF Book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593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RETORNO DO MÉTODO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931F0E-AE4B-6041-97EB-B8ECB94A01FC}"/>
              </a:ext>
            </a:extLst>
          </p:cNvPr>
          <p:cNvSpPr txBox="1">
            <a:spLocks/>
          </p:cNvSpPr>
          <p:nvPr/>
        </p:nvSpPr>
        <p:spPr bwMode="auto">
          <a:xfrm>
            <a:off x="250068" y="851062"/>
            <a:ext cx="8569084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Se o servidor não encontrar a </a:t>
            </a:r>
            <a:r>
              <a:rPr kumimoji="0" lang="pt-BR" alt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correspondente, um erro 500 será exibido no browser: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195EA-7C5E-9A49-B9DC-00902BD6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56" y="1988286"/>
            <a:ext cx="8330132" cy="43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ADICIONANDO UMA VIEW - </a:t>
            </a:r>
            <a:r>
              <a:rPr lang="en-US" dirty="0">
                <a:solidFill>
                  <a:schemeClr val="accent1"/>
                </a:solidFill>
              </a:rPr>
              <a:t>PARTE 1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2AD05-0F75-284C-8BEC-139207BE0AC8}"/>
              </a:ext>
            </a:extLst>
          </p:cNvPr>
          <p:cNvSpPr txBox="1">
            <a:spLocks/>
          </p:cNvSpPr>
          <p:nvPr/>
        </p:nvSpPr>
        <p:spPr bwMode="auto">
          <a:xfrm>
            <a:off x="269482" y="874652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Para adicionar a </a:t>
            </a:r>
            <a:r>
              <a:rPr kumimoji="0" lang="pt-BR" alt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de uma </a:t>
            </a:r>
            <a:r>
              <a:rPr kumimoji="0" lang="pt-BR" alt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Ação (Método), 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clique com o botão direito dentro do método e escolha </a:t>
            </a:r>
            <a:r>
              <a:rPr kumimoji="0" lang="pt-BR" alt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Add</a:t>
            </a:r>
            <a:r>
              <a:rPr kumimoji="0" lang="pt-BR" alt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</a:t>
            </a:r>
            <a:r>
              <a:rPr kumimoji="0" lang="pt-BR" alt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alt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...</a:t>
            </a: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E67B-3D73-F54B-88F8-E4B28FC7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47" y="2009553"/>
            <a:ext cx="4442972" cy="4380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2F11A-C567-5641-9A95-D2C2F742B1D2}"/>
              </a:ext>
            </a:extLst>
          </p:cNvPr>
          <p:cNvSpPr/>
          <p:nvPr/>
        </p:nvSpPr>
        <p:spPr>
          <a:xfrm>
            <a:off x="3769796" y="2717007"/>
            <a:ext cx="2163174" cy="34304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66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ADICIONANDO UMA VIEW - </a:t>
            </a:r>
            <a:r>
              <a:rPr lang="en-US" dirty="0">
                <a:solidFill>
                  <a:schemeClr val="accent1"/>
                </a:solidFill>
              </a:rPr>
              <a:t>PARTE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F0B9-429E-2C45-B7D2-96A50A7EA952}"/>
              </a:ext>
            </a:extLst>
          </p:cNvPr>
          <p:cNvSpPr txBox="1">
            <a:spLocks/>
          </p:cNvSpPr>
          <p:nvPr/>
        </p:nvSpPr>
        <p:spPr bwMode="auto">
          <a:xfrm>
            <a:off x="349032" y="888136"/>
            <a:ext cx="8445936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 nome da </a:t>
            </a:r>
            <a:r>
              <a:rPr kumimoji="0" lang="pt-BR" alt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já vem </a:t>
            </a:r>
            <a:r>
              <a:rPr kumimoji="0" lang="pt-BR" alt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preechida</a:t>
            </a: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de acordo com o nome da </a:t>
            </a:r>
            <a:r>
              <a:rPr kumimoji="0" lang="pt-BR" alt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action</a:t>
            </a:r>
            <a:r>
              <a:rPr lang="pt-BR" altLang="pt-BR" sz="1800" kern="0" dirty="0">
                <a:latin typeface="Gotham HTF Book" pitchFamily="2" charset="0"/>
                <a:cs typeface="Arial"/>
              </a:rPr>
              <a:t>;</a:t>
            </a: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Clique em </a:t>
            </a:r>
            <a:r>
              <a:rPr kumimoji="0" lang="pt-BR" alt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Add</a:t>
            </a:r>
            <a:r>
              <a:rPr kumimoji="0" lang="pt-BR" alt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8D7EC-0925-284B-8DC7-0F915C11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74" y="2324676"/>
            <a:ext cx="5745273" cy="3350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8A0BD5-15D0-3840-92BF-61A9029F0DB7}"/>
              </a:ext>
            </a:extLst>
          </p:cNvPr>
          <p:cNvSpPr/>
          <p:nvPr/>
        </p:nvSpPr>
        <p:spPr>
          <a:xfrm>
            <a:off x="5768719" y="5236923"/>
            <a:ext cx="908529" cy="35580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1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6D6C62-8537-0840-AAF8-6114A49B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0" y="1258039"/>
            <a:ext cx="3086100" cy="466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RETORNO DO MÉTODO - </a:t>
            </a:r>
            <a:r>
              <a:rPr lang="en-US" dirty="0">
                <a:solidFill>
                  <a:schemeClr val="accent1"/>
                </a:solidFill>
              </a:rPr>
              <a:t>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C3BE8-52E1-7F41-BECF-638939AF4CF4}"/>
              </a:ext>
            </a:extLst>
          </p:cNvPr>
          <p:cNvSpPr txBox="1"/>
          <p:nvPr/>
        </p:nvSpPr>
        <p:spPr>
          <a:xfrm>
            <a:off x="5762846" y="2875984"/>
            <a:ext cx="2817628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 dirty="0"/>
              <a:t>Diretório para as </a:t>
            </a:r>
            <a:r>
              <a:rPr lang="pt-BR" sz="1400" dirty="0" err="1"/>
              <a:t>views</a:t>
            </a:r>
            <a:r>
              <a:rPr lang="pt-BR" sz="1400" dirty="0"/>
              <a:t> do </a:t>
            </a:r>
            <a:r>
              <a:rPr lang="pt-BR" sz="1400" b="1" dirty="0" err="1"/>
              <a:t>ClienteController</a:t>
            </a:r>
            <a:endParaRPr lang="pt-BR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6327B-00E6-F646-B4D0-8D5B5157BBB6}"/>
              </a:ext>
            </a:extLst>
          </p:cNvPr>
          <p:cNvCxnSpPr>
            <a:cxnSpLocks/>
          </p:cNvCxnSpPr>
          <p:nvPr/>
        </p:nvCxnSpPr>
        <p:spPr>
          <a:xfrm flipH="1">
            <a:off x="1977655" y="3137594"/>
            <a:ext cx="3785191" cy="34024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C153CA-A3E9-FB4E-8FA7-058A53066C64}"/>
              </a:ext>
            </a:extLst>
          </p:cNvPr>
          <p:cNvSpPr txBox="1"/>
          <p:nvPr/>
        </p:nvSpPr>
        <p:spPr>
          <a:xfrm>
            <a:off x="5433237" y="4361938"/>
            <a:ext cx="338115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 dirty="0"/>
              <a:t>Diretório para as </a:t>
            </a:r>
            <a:r>
              <a:rPr lang="pt-BR" sz="1400" dirty="0" err="1"/>
              <a:t>views</a:t>
            </a:r>
            <a:r>
              <a:rPr lang="pt-BR" sz="1400" dirty="0"/>
              <a:t> compartilhadas entre os </a:t>
            </a:r>
            <a:r>
              <a:rPr lang="pt-BR" sz="1400" dirty="0" err="1"/>
              <a:t>controllers</a:t>
            </a:r>
            <a:endParaRPr lang="pt-B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DEDF0A-FD26-3648-BC9E-3B127BF7DEF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77655" y="4123948"/>
            <a:ext cx="3455582" cy="4996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29A91C-CB4E-4548-9E4D-6ACEED389D09}"/>
              </a:ext>
            </a:extLst>
          </p:cNvPr>
          <p:cNvSpPr txBox="1"/>
          <p:nvPr/>
        </p:nvSpPr>
        <p:spPr>
          <a:xfrm>
            <a:off x="5762846" y="3476346"/>
            <a:ext cx="2817628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1400" dirty="0"/>
              <a:t>Página com o </a:t>
            </a:r>
            <a:r>
              <a:rPr lang="pt-BR" sz="1400" b="1" dirty="0"/>
              <a:t>mesmo nome </a:t>
            </a:r>
            <a:r>
              <a:rPr lang="pt-BR" sz="1400" dirty="0"/>
              <a:t>do </a:t>
            </a:r>
            <a:r>
              <a:rPr lang="pt-BR" sz="1400" b="1" dirty="0"/>
              <a:t>método</a:t>
            </a:r>
            <a:r>
              <a:rPr lang="pt-BR" sz="1400" dirty="0"/>
              <a:t> do </a:t>
            </a:r>
            <a:r>
              <a:rPr lang="pt-BR" sz="1400" dirty="0" err="1"/>
              <a:t>controller</a:t>
            </a:r>
            <a:endParaRPr lang="pt-BR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C5DC82-4B95-1749-A606-1ECCA369A92E}"/>
              </a:ext>
            </a:extLst>
          </p:cNvPr>
          <p:cNvCxnSpPr>
            <a:cxnSpLocks/>
          </p:cNvCxnSpPr>
          <p:nvPr/>
        </p:nvCxnSpPr>
        <p:spPr>
          <a:xfrm flipH="1" flipV="1">
            <a:off x="2513548" y="3710450"/>
            <a:ext cx="3249299" cy="2750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5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RETORNO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2E2D4-B481-4344-99D4-DD42FFB60557}"/>
              </a:ext>
            </a:extLst>
          </p:cNvPr>
          <p:cNvSpPr txBox="1">
            <a:spLocks/>
          </p:cNvSpPr>
          <p:nvPr/>
        </p:nvSpPr>
        <p:spPr bwMode="auto">
          <a:xfrm>
            <a:off x="397229" y="959151"/>
            <a:ext cx="82606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Nem sempre precisamos devolver uma </a:t>
            </a:r>
            <a:r>
              <a:rPr kumimoji="0" lang="pt-BR" alt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(Página) como resposta para o usuário..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É possível redirecionar o usuário para uma URL específica, direciona-lo para uma outra </a:t>
            </a:r>
            <a:r>
              <a:rPr kumimoji="0" lang="pt-BR" alt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Action</a:t>
            </a:r>
            <a:r>
              <a:rPr kumimoji="0" lang="pt-BR" alt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, etc..</a:t>
            </a:r>
            <a:endParaRPr kumimoji="0" lang="pt-BR" altLang="pt-B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1D8B0-30B5-334E-B8D2-39AA9298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262" y="487326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B9E23-E872-5A4C-A242-A8B5464CE7E1}"/>
              </a:ext>
            </a:extLst>
          </p:cNvPr>
          <p:cNvCxnSpPr/>
          <p:nvPr/>
        </p:nvCxnSpPr>
        <p:spPr>
          <a:xfrm>
            <a:off x="3210472" y="1040524"/>
            <a:ext cx="0" cy="5055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78212FD-CD42-A744-89E8-62FB08FD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70C0"/>
                </a:solidFill>
              </a:rPr>
              <a:t>TRAJETÓRIA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CF0B4-BA8C-BC4C-81EC-AEBC503A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35" y="1263874"/>
            <a:ext cx="434421" cy="4344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163EC2-7B2D-3B4A-A27B-24356C535E20}"/>
              </a:ext>
            </a:extLst>
          </p:cNvPr>
          <p:cNvSpPr/>
          <p:nvPr/>
        </p:nvSpPr>
        <p:spPr>
          <a:xfrm>
            <a:off x="3439510" y="1310575"/>
            <a:ext cx="2045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0070C0"/>
                </a:solidFill>
                <a:latin typeface="Gotham HTF Book" pitchFamily="2" charset="0"/>
              </a:rPr>
              <a:t>Plataforma .NET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E9ABF-DE4D-3940-94E6-5D07CDB0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45" y="1815612"/>
            <a:ext cx="434421" cy="434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0083EA-CF71-CA49-911D-7A245786C084}"/>
              </a:ext>
            </a:extLst>
          </p:cNvPr>
          <p:cNvSpPr/>
          <p:nvPr/>
        </p:nvSpPr>
        <p:spPr>
          <a:xfrm>
            <a:off x="3450020" y="1862313"/>
            <a:ext cx="458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0070C0"/>
                </a:solidFill>
                <a:latin typeface="Gotham HTF Book" pitchFamily="2" charset="0"/>
              </a:rPr>
              <a:t>Linguagem C# e Orientação a Objetos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5648C-6A6F-BA46-99C6-7FB81F7C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945" y="2385738"/>
            <a:ext cx="434421" cy="4344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A05944-BB1D-394B-8F33-07B7D2523B9C}"/>
              </a:ext>
            </a:extLst>
          </p:cNvPr>
          <p:cNvSpPr/>
          <p:nvPr/>
        </p:nvSpPr>
        <p:spPr>
          <a:xfrm>
            <a:off x="3450020" y="2432439"/>
            <a:ext cx="412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0070C0"/>
                </a:solidFill>
                <a:latin typeface="Gotham HTF Book" pitchFamily="2" charset="0"/>
              </a:rPr>
              <a:t>ASP.NET Core – Rotas e </a:t>
            </a:r>
            <a:r>
              <a:rPr lang="pt-BR" altLang="pt-BR" dirty="0" err="1">
                <a:solidFill>
                  <a:srgbClr val="0070C0"/>
                </a:solidFill>
                <a:latin typeface="Gotham HTF Book" pitchFamily="2" charset="0"/>
              </a:rPr>
              <a:t>Controller</a:t>
            </a:r>
            <a:endParaRPr lang="pt-BR" altLang="pt-BR" dirty="0">
              <a:solidFill>
                <a:srgbClr val="0070C0"/>
              </a:solidFill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9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RETORNO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CADD8C-66E9-CF4C-9032-9E4D14A9B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556008"/>
              </p:ext>
            </p:extLst>
          </p:nvPr>
        </p:nvGraphicFramePr>
        <p:xfrm>
          <a:off x="560541" y="1057813"/>
          <a:ext cx="8050213" cy="4969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0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712">
                <a:tc>
                  <a:txBody>
                    <a:bodyPr/>
                    <a:lstStyle/>
                    <a:p>
                      <a:pPr algn="l"/>
                      <a:r>
                        <a:rPr lang="pt-BR" sz="1400" b="1" dirty="0">
                          <a:effectLst/>
                          <a:latin typeface="Gotham Book" panose="02000504050000020004" pitchFamily="2" charset="0"/>
                        </a:rPr>
                        <a:t>Action Result</a:t>
                      </a:r>
                      <a:endParaRPr lang="pt-BR" sz="1400" b="1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dirty="0">
                          <a:effectLst/>
                          <a:latin typeface="Gotham Book" panose="02000504050000020004" pitchFamily="2" charset="0"/>
                        </a:rPr>
                        <a:t>Helper Method</a:t>
                      </a:r>
                      <a:endParaRPr lang="pt-BR" sz="1400" b="1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dirty="0">
                          <a:effectLst/>
                          <a:latin typeface="Gotham Book" panose="02000504050000020004" pitchFamily="2" charset="0"/>
                        </a:rPr>
                        <a:t>Description</a:t>
                      </a:r>
                      <a:endParaRPr lang="pt-BR" sz="1400" b="1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12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ViewResult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Renderiza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a view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para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usuário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823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PartialViewResult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PartialView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Determina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o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arquivo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que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deve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ser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utilizado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para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construir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a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página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parcial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de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resposta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757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RedirectToResult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Redirect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Redireciona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para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uma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URL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específica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;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089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RedirectToRouteResult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RedirectToAction</a:t>
                      </a:r>
                      <a:endParaRPr lang="pt-BR" sz="140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RedirectToRoute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Redireciona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para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outra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ação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da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camada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de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controle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089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ContentResult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Content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Devolve um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tipo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definido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pelo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desenvolvedor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,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por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exemplo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texto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258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JsonResult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Json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Devolve um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objeto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no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formato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JSON.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7089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FilePathResult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File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Devolve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valores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binários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para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baseline="0" dirty="0" err="1">
                          <a:effectLst/>
                          <a:latin typeface="Gotham Book" panose="02000504050000020004" pitchFamily="2" charset="0"/>
                        </a:rPr>
                        <a:t>escrever</a:t>
                      </a:r>
                      <a:r>
                        <a:rPr lang="en-US" sz="1400" baseline="0" dirty="0">
                          <a:effectLst/>
                          <a:latin typeface="Gotham Book" panose="02000504050000020004" pitchFamily="2" charset="0"/>
                        </a:rPr>
                        <a:t> no response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5858"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strike="noStrike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EmptyResult</a:t>
                      </a:r>
                      <a:endParaRPr lang="pt-BR" sz="1400" b="0" i="0" u="none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u="none" dirty="0">
                          <a:solidFill>
                            <a:srgbClr val="407DD6"/>
                          </a:solidFill>
                          <a:effectLst/>
                          <a:latin typeface="Gotham Book" panose="02000504050000020004" pitchFamily="2" charset="0"/>
                        </a:rPr>
                        <a:t>(None)</a:t>
                      </a:r>
                      <a:endParaRPr lang="pt-BR" sz="1400" b="0" i="0" u="none" dirty="0">
                        <a:solidFill>
                          <a:srgbClr val="407DD6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Devolve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uma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resposta</a:t>
                      </a:r>
                      <a:r>
                        <a:rPr lang="en-US" sz="1400" dirty="0">
                          <a:effectLst/>
                          <a:latin typeface="Gotham Book" panose="02000504050000020004" pitchFamily="2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Gotham Book" panose="02000504050000020004" pitchFamily="2" charset="0"/>
                        </a:rPr>
                        <a:t>vazia</a:t>
                      </a:r>
                      <a:endParaRPr lang="en-US" sz="1400" dirty="0">
                        <a:solidFill>
                          <a:srgbClr val="2A2A2A"/>
                        </a:solidFill>
                        <a:effectLst/>
                        <a:latin typeface="Gotham Book" panose="02000504050000020004" pitchFamily="2" charset="0"/>
                      </a:endParaRPr>
                    </a:p>
                  </a:txBody>
                  <a:tcPr marL="60129" marR="60129" marT="75167" marB="7516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42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B648E9-0FEF-0E4A-A807-2D422F07BF07}"/>
              </a:ext>
            </a:extLst>
          </p:cNvPr>
          <p:cNvSpPr/>
          <p:nvPr/>
        </p:nvSpPr>
        <p:spPr>
          <a:xfrm>
            <a:off x="235073" y="4631968"/>
            <a:ext cx="5633289" cy="1550141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BFF656-B9DC-A347-89EA-659C968E8697}"/>
              </a:ext>
            </a:extLst>
          </p:cNvPr>
          <p:cNvSpPr/>
          <p:nvPr/>
        </p:nvSpPr>
        <p:spPr>
          <a:xfrm>
            <a:off x="235073" y="2781253"/>
            <a:ext cx="5633289" cy="1550141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7F84D4-366E-4C4F-B765-C711B93F82FD}"/>
              </a:ext>
            </a:extLst>
          </p:cNvPr>
          <p:cNvSpPr/>
          <p:nvPr/>
        </p:nvSpPr>
        <p:spPr>
          <a:xfrm>
            <a:off x="235073" y="949995"/>
            <a:ext cx="5633289" cy="1550141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RETORNO - </a:t>
            </a:r>
            <a:r>
              <a:rPr lang="en-US" dirty="0">
                <a:solidFill>
                  <a:srgbClr val="407DD6"/>
                </a:solidFill>
              </a:rPr>
              <a:t>EXEMPLOS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F6E95-78B1-F04E-809A-A5CF587F3B28}"/>
              </a:ext>
            </a:extLst>
          </p:cNvPr>
          <p:cNvSpPr/>
          <p:nvPr/>
        </p:nvSpPr>
        <p:spPr>
          <a:xfrm>
            <a:off x="434049" y="1134068"/>
            <a:ext cx="4705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Content(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Olá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 Mundo"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AD928-E4F3-F443-970B-E5AAB104CEA7}"/>
              </a:ext>
            </a:extLst>
          </p:cNvPr>
          <p:cNvSpPr/>
          <p:nvPr/>
        </p:nvSpPr>
        <p:spPr>
          <a:xfrm>
            <a:off x="434049" y="29561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"Home"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BEAD8-DA98-EF4E-8B14-DDA9B901A068}"/>
              </a:ext>
            </a:extLst>
          </p:cNvPr>
          <p:cNvSpPr/>
          <p:nvPr/>
        </p:nvSpPr>
        <p:spPr>
          <a:xfrm>
            <a:off x="434049" y="4778253"/>
            <a:ext cx="543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RedirectToAction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”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Listar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090E1-E4A5-E446-A6D0-405DE9A27EA1}"/>
              </a:ext>
            </a:extLst>
          </p:cNvPr>
          <p:cNvSpPr txBox="1"/>
          <p:nvPr/>
        </p:nvSpPr>
        <p:spPr>
          <a:xfrm>
            <a:off x="6698176" y="1404186"/>
            <a:ext cx="221075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Gotham Book" panose="02000504050000020004" pitchFamily="2" charset="0"/>
              </a:rPr>
              <a:t>Retorna o texto: </a:t>
            </a:r>
            <a:r>
              <a:rPr lang="pt-BR" b="1" dirty="0">
                <a:latin typeface="Gotham Book" panose="02000504050000020004" pitchFamily="2" charset="0"/>
              </a:rPr>
              <a:t>Olá Mundo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8283C-91D3-D44C-92FA-8654FCCAF5EF}"/>
              </a:ext>
            </a:extLst>
          </p:cNvPr>
          <p:cNvSpPr txBox="1"/>
          <p:nvPr/>
        </p:nvSpPr>
        <p:spPr>
          <a:xfrm>
            <a:off x="6698176" y="3233157"/>
            <a:ext cx="2210751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Gotham Book" panose="02000504050000020004" pitchFamily="2" charset="0"/>
              </a:rPr>
              <a:t>Retorna a página </a:t>
            </a:r>
            <a:r>
              <a:rPr lang="pt-BR" b="1" dirty="0">
                <a:latin typeface="Gotham Book" panose="02000504050000020004" pitchFamily="2" charset="0"/>
              </a:rPr>
              <a:t>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B9070-9B04-9044-B8D9-E490BC6116DD}"/>
              </a:ext>
            </a:extLst>
          </p:cNvPr>
          <p:cNvSpPr txBox="1"/>
          <p:nvPr/>
        </p:nvSpPr>
        <p:spPr>
          <a:xfrm>
            <a:off x="6698176" y="5055251"/>
            <a:ext cx="22107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Gotham Book" panose="02000504050000020004" pitchFamily="2" charset="0"/>
              </a:rPr>
              <a:t>Redireciona para a </a:t>
            </a:r>
            <a:r>
              <a:rPr lang="pt-BR" dirty="0" err="1">
                <a:latin typeface="Gotham Book" panose="02000504050000020004" pitchFamily="2" charset="0"/>
              </a:rPr>
              <a:t>action</a:t>
            </a:r>
            <a:r>
              <a:rPr lang="pt-BR" dirty="0">
                <a:latin typeface="Gotham Book" panose="02000504050000020004" pitchFamily="2" charset="0"/>
              </a:rPr>
              <a:t> </a:t>
            </a:r>
            <a:r>
              <a:rPr lang="pt-BR" b="1" dirty="0">
                <a:latin typeface="Gotham Book" panose="02000504050000020004" pitchFamily="2" charset="0"/>
              </a:rPr>
              <a:t>Listar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9FCF5-705A-7744-81D4-C81FAF2825A4}"/>
              </a:ext>
            </a:extLst>
          </p:cNvPr>
          <p:cNvCxnSpPr>
            <a:stCxn id="7" idx="3"/>
          </p:cNvCxnSpPr>
          <p:nvPr/>
        </p:nvCxnSpPr>
        <p:spPr>
          <a:xfrm flipV="1">
            <a:off x="5868362" y="1725065"/>
            <a:ext cx="8298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AB4210-2B64-9748-9A4F-5CFEFDBC6C28}"/>
              </a:ext>
            </a:extLst>
          </p:cNvPr>
          <p:cNvCxnSpPr/>
          <p:nvPr/>
        </p:nvCxnSpPr>
        <p:spPr>
          <a:xfrm flipV="1">
            <a:off x="5868362" y="3613273"/>
            <a:ext cx="8298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265140-E5A1-FF4C-9065-D55FAB63CDFD}"/>
              </a:ext>
            </a:extLst>
          </p:cNvPr>
          <p:cNvCxnSpPr/>
          <p:nvPr/>
        </p:nvCxnSpPr>
        <p:spPr>
          <a:xfrm flipV="1">
            <a:off x="5868362" y="5379533"/>
            <a:ext cx="8298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44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 X FORWARD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44A5B6-72E9-FD4A-B03D-CD4BCC9B509E}"/>
              </a:ext>
            </a:extLst>
          </p:cNvPr>
          <p:cNvSpPr/>
          <p:nvPr/>
        </p:nvSpPr>
        <p:spPr>
          <a:xfrm>
            <a:off x="338557" y="893601"/>
            <a:ext cx="8481350" cy="294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Gotham Book" panose="02000504050000020004" pitchFamily="2" charset="0"/>
              </a:rPr>
              <a:t>Um </a:t>
            </a:r>
            <a:r>
              <a:rPr lang="en-US" b="1" i="1" dirty="0">
                <a:latin typeface="Gotham Book" panose="02000504050000020004" pitchFamily="2" charset="0"/>
              </a:rPr>
              <a:t>redirect</a:t>
            </a:r>
            <a:r>
              <a:rPr lang="en-US" dirty="0">
                <a:latin typeface="Gotham Book" panose="02000504050000020004" pitchFamily="2" charset="0"/>
              </a:rPr>
              <a:t> </a:t>
            </a:r>
            <a:r>
              <a:rPr lang="en-US" dirty="0" err="1">
                <a:latin typeface="Gotham Book" panose="02000504050000020004" pitchFamily="2" charset="0"/>
              </a:rPr>
              <a:t>é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uma</a:t>
            </a:r>
            <a:r>
              <a:rPr lang="en-US" dirty="0">
                <a:latin typeface="Gotham Book" panose="02000504050000020004" pitchFamily="2" charset="0"/>
              </a:rPr>
              <a:t> nova </a:t>
            </a:r>
            <a:r>
              <a:rPr lang="en-US" dirty="0" err="1">
                <a:latin typeface="Gotham Book" panose="02000504050000020004" pitchFamily="2" charset="0"/>
              </a:rPr>
              <a:t>requisição</a:t>
            </a:r>
            <a:r>
              <a:rPr lang="en-US" dirty="0">
                <a:latin typeface="Gotham Book" panose="02000504050000020004" pitchFamily="2" charset="0"/>
              </a:rPr>
              <a:t> que o </a:t>
            </a:r>
            <a:r>
              <a:rPr lang="en-US" dirty="0" err="1">
                <a:latin typeface="Gotham Book" panose="02000504050000020004" pitchFamily="2" charset="0"/>
              </a:rPr>
              <a:t>cliente</a:t>
            </a:r>
            <a:r>
              <a:rPr lang="en-US" dirty="0">
                <a:latin typeface="Gotham Book" panose="02000504050000020004" pitchFamily="2" charset="0"/>
              </a:rPr>
              <a:t> (browser) </a:t>
            </a:r>
            <a:r>
              <a:rPr lang="en-US" dirty="0" err="1">
                <a:latin typeface="Gotham Book" panose="02000504050000020004" pitchFamily="2" charset="0"/>
              </a:rPr>
              <a:t>faz</a:t>
            </a:r>
            <a:r>
              <a:rPr lang="en-US" dirty="0">
                <a:latin typeface="Gotham Book" panose="02000504050000020004" pitchFamily="2" charset="0"/>
              </a:rPr>
              <a:t> a </a:t>
            </a:r>
            <a:r>
              <a:rPr lang="en-US" dirty="0" err="1">
                <a:latin typeface="Gotham Book" panose="02000504050000020004" pitchFamily="2" charset="0"/>
              </a:rPr>
              <a:t>pedido</a:t>
            </a:r>
            <a:r>
              <a:rPr lang="en-US" dirty="0">
                <a:latin typeface="Gotham Book" panose="02000504050000020004" pitchFamily="2" charset="0"/>
              </a:rPr>
              <a:t> da </a:t>
            </a:r>
            <a:r>
              <a:rPr lang="en-US" dirty="0" err="1">
                <a:latin typeface="Gotham Book" panose="02000504050000020004" pitchFamily="2" charset="0"/>
              </a:rPr>
              <a:t>aplicação</a:t>
            </a:r>
            <a:r>
              <a:rPr lang="en-US" dirty="0">
                <a:latin typeface="Gotham Book" panose="02000504050000020004" pitchFamily="2" charset="0"/>
              </a:rPr>
              <a:t> web, logo </a:t>
            </a:r>
            <a:r>
              <a:rPr lang="en-US" dirty="0" err="1">
                <a:latin typeface="Gotham Book" panose="02000504050000020004" pitchFamily="2" charset="0"/>
              </a:rPr>
              <a:t>ele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fica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ciente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sobre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como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está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ocorrendo</a:t>
            </a:r>
            <a:r>
              <a:rPr lang="en-US" dirty="0">
                <a:latin typeface="Gotham Book" panose="02000504050000020004" pitchFamily="2" charset="0"/>
              </a:rPr>
              <a:t> a </a:t>
            </a:r>
            <a:r>
              <a:rPr lang="en-US" dirty="0" err="1">
                <a:latin typeface="Gotham Book" panose="02000504050000020004" pitchFamily="2" charset="0"/>
              </a:rPr>
              <a:t>navegação</a:t>
            </a:r>
            <a:r>
              <a:rPr lang="en-US" dirty="0">
                <a:latin typeface="Gotham Book" panose="02000504050000020004" pitchFamily="2" charset="0"/>
              </a:rPr>
              <a:t> e para </a:t>
            </a:r>
            <a:r>
              <a:rPr lang="en-US" dirty="0" err="1">
                <a:latin typeface="Gotham Book" panose="02000504050000020004" pitchFamily="2" charset="0"/>
              </a:rPr>
              <a:t>onde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ele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está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sendo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redirecionado</a:t>
            </a:r>
            <a:r>
              <a:rPr lang="en-US" dirty="0">
                <a:latin typeface="Gotham Book" panose="02000504050000020004" pitchFamily="2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Gotham Book" panose="02000504050000020004" pitchFamily="2" charset="0"/>
              </a:rPr>
              <a:t>Um </a:t>
            </a:r>
            <a:r>
              <a:rPr lang="en-US" b="1" i="1" dirty="0">
                <a:latin typeface="Gotham Book" panose="02000504050000020004" pitchFamily="2" charset="0"/>
              </a:rPr>
              <a:t>forward</a:t>
            </a:r>
            <a:r>
              <a:rPr lang="en-US" dirty="0">
                <a:latin typeface="Gotham Book" panose="02000504050000020004" pitchFamily="2" charset="0"/>
              </a:rPr>
              <a:t> </a:t>
            </a:r>
            <a:r>
              <a:rPr lang="en-US" dirty="0" err="1">
                <a:latin typeface="Gotham Book" panose="02000504050000020004" pitchFamily="2" charset="0"/>
              </a:rPr>
              <a:t>pode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executar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várias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requisições</a:t>
            </a:r>
            <a:r>
              <a:rPr lang="en-US" dirty="0">
                <a:latin typeface="Gotham Book" panose="02000504050000020004" pitchFamily="2" charset="0"/>
              </a:rPr>
              <a:t> no </a:t>
            </a:r>
            <a:r>
              <a:rPr lang="en-US" dirty="0" err="1">
                <a:latin typeface="Gotham Book" panose="02000504050000020004" pitchFamily="2" charset="0"/>
              </a:rPr>
              <a:t>lado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servidor</a:t>
            </a:r>
            <a:r>
              <a:rPr lang="en-US" dirty="0">
                <a:latin typeface="Gotham Book" panose="02000504050000020004" pitchFamily="2" charset="0"/>
              </a:rPr>
              <a:t> </a:t>
            </a:r>
            <a:r>
              <a:rPr lang="en-US" dirty="0" err="1">
                <a:latin typeface="Gotham Book" panose="02000504050000020004" pitchFamily="2" charset="0"/>
              </a:rPr>
              <a:t>sem</a:t>
            </a:r>
            <a:r>
              <a:rPr lang="en-US" dirty="0">
                <a:latin typeface="Gotham Book" panose="02000504050000020004" pitchFamily="2" charset="0"/>
              </a:rPr>
              <a:t> o </a:t>
            </a:r>
            <a:r>
              <a:rPr lang="en-US" dirty="0" err="1">
                <a:latin typeface="Gotham Book" panose="02000504050000020004" pitchFamily="2" charset="0"/>
              </a:rPr>
              <a:t>conhecimento</a:t>
            </a:r>
            <a:r>
              <a:rPr lang="en-US" dirty="0">
                <a:latin typeface="Gotham Book" panose="02000504050000020004" pitchFamily="2" charset="0"/>
              </a:rPr>
              <a:t> do </a:t>
            </a:r>
            <a:r>
              <a:rPr lang="en-US" dirty="0" err="1">
                <a:latin typeface="Gotham Book" panose="02000504050000020004" pitchFamily="2" charset="0"/>
              </a:rPr>
              <a:t>cliente</a:t>
            </a:r>
            <a:r>
              <a:rPr lang="en-US" dirty="0">
                <a:latin typeface="Gotham Book" panose="02000504050000020004" pitchFamily="2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b="1" dirty="0">
                <a:latin typeface="Gotham Book" panose="02000504050000020004" pitchFamily="2" charset="0"/>
              </a:rPr>
              <a:t>Um </a:t>
            </a:r>
            <a:r>
              <a:rPr lang="en-US" b="1" i="1" dirty="0">
                <a:latin typeface="Gotham Book" panose="02000504050000020004" pitchFamily="2" charset="0"/>
              </a:rPr>
              <a:t>forward</a:t>
            </a:r>
            <a:r>
              <a:rPr lang="en-US" b="1" dirty="0">
                <a:latin typeface="Gotham Book" panose="02000504050000020004" pitchFamily="2" charset="0"/>
              </a:rPr>
              <a:t> </a:t>
            </a:r>
            <a:r>
              <a:rPr lang="en-US" b="1" dirty="0" err="1">
                <a:latin typeface="Gotham Book" panose="02000504050000020004" pitchFamily="2" charset="0"/>
              </a:rPr>
              <a:t>mantém</a:t>
            </a:r>
            <a:r>
              <a:rPr lang="en-US" b="1" dirty="0">
                <a:latin typeface="Gotham Book" panose="02000504050000020004" pitchFamily="2" charset="0"/>
              </a:rPr>
              <a:t> </a:t>
            </a:r>
            <a:r>
              <a:rPr lang="en-US" b="1" dirty="0" err="1">
                <a:latin typeface="Gotham Book" panose="02000504050000020004" pitchFamily="2" charset="0"/>
              </a:rPr>
              <a:t>os</a:t>
            </a:r>
            <a:r>
              <a:rPr lang="en-US" b="1" dirty="0">
                <a:latin typeface="Gotham Book" panose="02000504050000020004" pitchFamily="2" charset="0"/>
              </a:rPr>
              <a:t> </a:t>
            </a:r>
            <a:r>
              <a:rPr lang="en-US" b="1" dirty="0" err="1">
                <a:latin typeface="Gotham Book" panose="02000504050000020004" pitchFamily="2" charset="0"/>
              </a:rPr>
              <a:t>atributos</a:t>
            </a:r>
            <a:r>
              <a:rPr lang="en-US" b="1" dirty="0">
                <a:latin typeface="Gotham Book" panose="02000504050000020004" pitchFamily="2" charset="0"/>
              </a:rPr>
              <a:t> e </a:t>
            </a:r>
            <a:r>
              <a:rPr lang="en-US" b="1" dirty="0" err="1">
                <a:latin typeface="Gotham Book" panose="02000504050000020004" pitchFamily="2" charset="0"/>
              </a:rPr>
              <a:t>parâmetros</a:t>
            </a:r>
            <a:r>
              <a:rPr lang="en-US" b="1" dirty="0">
                <a:latin typeface="Gotham Book" panose="02000504050000020004" pitchFamily="2" charset="0"/>
              </a:rPr>
              <a:t> do request original, </a:t>
            </a:r>
            <a:r>
              <a:rPr lang="en-US" b="1" dirty="0" err="1">
                <a:latin typeface="Gotham Book" panose="02000504050000020004" pitchFamily="2" charset="0"/>
              </a:rPr>
              <a:t>já</a:t>
            </a:r>
            <a:r>
              <a:rPr lang="en-US" b="1" dirty="0">
                <a:latin typeface="Gotham Book" panose="02000504050000020004" pitchFamily="2" charset="0"/>
              </a:rPr>
              <a:t> um redirect </a:t>
            </a:r>
            <a:r>
              <a:rPr lang="en-US" b="1" dirty="0" err="1">
                <a:latin typeface="Gotham Book" panose="02000504050000020004" pitchFamily="2" charset="0"/>
              </a:rPr>
              <a:t>não</a:t>
            </a:r>
            <a:r>
              <a:rPr lang="en-US" b="1" dirty="0">
                <a:latin typeface="Gotham Book" panose="02000504050000020004" pitchFamily="2" charset="0"/>
              </a:rPr>
              <a:t>;</a:t>
            </a:r>
            <a:endParaRPr lang="pt-BR" dirty="0">
              <a:latin typeface="Gotham Book" panose="0200050405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69018-046D-F847-AA17-7770B96E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47" y="4519062"/>
            <a:ext cx="1382853" cy="1382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325A0-A51C-6541-8F87-60698C429C83}"/>
              </a:ext>
            </a:extLst>
          </p:cNvPr>
          <p:cNvSpPr txBox="1"/>
          <p:nvPr/>
        </p:nvSpPr>
        <p:spPr>
          <a:xfrm>
            <a:off x="292950" y="4363655"/>
            <a:ext cx="7039014" cy="16936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Gotham Book" panose="02000504050000020004" pitchFamily="2" charset="0"/>
              </a:rPr>
              <a:t>Com </a:t>
            </a:r>
            <a:r>
              <a:rPr lang="pt-BR" b="1" dirty="0" err="1">
                <a:latin typeface="Gotham Book" panose="02000504050000020004" pitchFamily="2" charset="0"/>
              </a:rPr>
              <a:t>forward</a:t>
            </a:r>
            <a:r>
              <a:rPr lang="pt-BR" dirty="0">
                <a:latin typeface="Gotham Book" panose="02000504050000020004" pitchFamily="2" charset="0"/>
              </a:rPr>
              <a:t>, após um cadastro, caso o usuário atualize a página (F5) a requisição original será processada novamente, ou seja, o cadastro será realizado novamente!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Gotham Book" panose="02000504050000020004" pitchFamily="2" charset="0"/>
              </a:rPr>
              <a:t>Então, sempre após um </a:t>
            </a:r>
            <a:r>
              <a:rPr lang="pt-BR" b="1" dirty="0">
                <a:latin typeface="Gotham Book" panose="02000504050000020004" pitchFamily="2" charset="0"/>
              </a:rPr>
              <a:t>POST</a:t>
            </a:r>
            <a:r>
              <a:rPr lang="pt-BR" dirty="0">
                <a:latin typeface="Gotham Book" panose="02000504050000020004" pitchFamily="2" charset="0"/>
              </a:rPr>
              <a:t> devemos realizar um </a:t>
            </a:r>
            <a:r>
              <a:rPr lang="pt-BR" b="1" dirty="0" err="1">
                <a:latin typeface="Gotham Book" panose="02000504050000020004" pitchFamily="2" charset="0"/>
              </a:rPr>
              <a:t>redirect</a:t>
            </a:r>
            <a:r>
              <a:rPr lang="pt-BR" dirty="0">
                <a:latin typeface="Gotham Book" panose="02000504050000020004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7052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6667-0BBF-7648-92FD-FC71E457606D}"/>
              </a:ext>
            </a:extLst>
          </p:cNvPr>
          <p:cNvSpPr txBox="1">
            <a:spLocks/>
          </p:cNvSpPr>
          <p:nvPr/>
        </p:nvSpPr>
        <p:spPr bwMode="auto">
          <a:xfrm>
            <a:off x="294310" y="875180"/>
            <a:ext cx="87243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Podemos definir qual </a:t>
            </a:r>
            <a:r>
              <a:rPr kumimoji="0" lang="pt-BR" alt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tipo de requisição </a:t>
            </a: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 </a:t>
            </a:r>
            <a:r>
              <a:rPr kumimoji="0" lang="pt-BR" alt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action</a:t>
            </a:r>
            <a:r>
              <a:rPr kumimoji="0" lang="pt-BR" alt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irá processar: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74732E-46CD-6242-8B81-B3A2387705CE}"/>
              </a:ext>
            </a:extLst>
          </p:cNvPr>
          <p:cNvSpPr/>
          <p:nvPr/>
        </p:nvSpPr>
        <p:spPr>
          <a:xfrm>
            <a:off x="3503132" y="2161286"/>
            <a:ext cx="4981110" cy="1656408"/>
          </a:xfrm>
          <a:prstGeom prst="roundRect">
            <a:avLst/>
          </a:prstGeom>
          <a:noFill/>
          <a:ln w="19050">
            <a:solidFill>
              <a:srgbClr val="F0265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D94AE0-7BC2-9C49-AB96-ED782A918B49}"/>
              </a:ext>
            </a:extLst>
          </p:cNvPr>
          <p:cNvSpPr/>
          <p:nvPr/>
        </p:nvSpPr>
        <p:spPr>
          <a:xfrm>
            <a:off x="3503132" y="4514129"/>
            <a:ext cx="4981110" cy="1656408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SELECTORS – </a:t>
            </a:r>
            <a:r>
              <a:rPr lang="en-US" dirty="0">
                <a:solidFill>
                  <a:schemeClr val="accent1"/>
                </a:solidFill>
              </a:rPr>
              <a:t>GET E POST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C16F7-EB6B-194B-AC29-FE2B6D79DACA}"/>
              </a:ext>
            </a:extLst>
          </p:cNvPr>
          <p:cNvSpPr/>
          <p:nvPr/>
        </p:nvSpPr>
        <p:spPr>
          <a:xfrm>
            <a:off x="3999051" y="462203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[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HttpGet</a:t>
            </a:r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]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Action();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4732A-8D9B-174B-9719-6821B0695F11}"/>
              </a:ext>
            </a:extLst>
          </p:cNvPr>
          <p:cNvSpPr/>
          <p:nvPr/>
        </p:nvSpPr>
        <p:spPr>
          <a:xfrm>
            <a:off x="3881312" y="225127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[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HttpPost</a:t>
            </a:r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]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Action();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FDE20-E213-EB49-858B-C4123EF5D615}"/>
              </a:ext>
            </a:extLst>
          </p:cNvPr>
          <p:cNvSpPr txBox="1"/>
          <p:nvPr/>
        </p:nvSpPr>
        <p:spPr>
          <a:xfrm>
            <a:off x="676809" y="2631274"/>
            <a:ext cx="221075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Gotham Book" panose="02000504050000020004" pitchFamily="2" charset="0"/>
              </a:rPr>
              <a:t>POST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E27D40-29A1-2F49-962F-DE5BE9E4B3CC}"/>
              </a:ext>
            </a:extLst>
          </p:cNvPr>
          <p:cNvCxnSpPr>
            <a:cxnSpLocks/>
          </p:cNvCxnSpPr>
          <p:nvPr/>
        </p:nvCxnSpPr>
        <p:spPr>
          <a:xfrm flipV="1">
            <a:off x="2887560" y="2425452"/>
            <a:ext cx="1099916" cy="39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0C84F0-692C-CD45-93CD-F4A4A63B3451}"/>
              </a:ext>
            </a:extLst>
          </p:cNvPr>
          <p:cNvSpPr txBox="1"/>
          <p:nvPr/>
        </p:nvSpPr>
        <p:spPr>
          <a:xfrm>
            <a:off x="806060" y="5042177"/>
            <a:ext cx="221075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Gotham Book" panose="02000504050000020004" pitchFamily="2" charset="0"/>
              </a:rPr>
              <a:t>GET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A26A4-DAA1-AE47-8C5E-D0CA4E5CCC32}"/>
              </a:ext>
            </a:extLst>
          </p:cNvPr>
          <p:cNvCxnSpPr>
            <a:cxnSpLocks/>
          </p:cNvCxnSpPr>
          <p:nvPr/>
        </p:nvCxnSpPr>
        <p:spPr>
          <a:xfrm flipV="1">
            <a:off x="3016811" y="4836355"/>
            <a:ext cx="1099916" cy="390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21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7671" y="2619598"/>
            <a:ext cx="4258660" cy="1325563"/>
          </a:xfrm>
        </p:spPr>
        <p:txBody>
          <a:bodyPr>
            <a:normAutofit/>
          </a:bodyPr>
          <a:lstStyle/>
          <a:p>
            <a:r>
              <a:rPr lang="pt-BR" dirty="0"/>
              <a:t>RECEBENDO PARÂMETROS</a:t>
            </a:r>
          </a:p>
        </p:txBody>
      </p:sp>
    </p:spTree>
    <p:extLst>
      <p:ext uri="{BB962C8B-B14F-4D97-AF65-F5344CB8AC3E}">
        <p14:creationId xmlns:p14="http://schemas.microsoft.com/office/powerpoint/2010/main" val="13622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CONTROLLER – </a:t>
            </a:r>
            <a:r>
              <a:rPr lang="en-US" sz="2400" dirty="0">
                <a:solidFill>
                  <a:schemeClr val="accent1"/>
                </a:solidFill>
              </a:rPr>
              <a:t>RECEBENDO PARÂMETROS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3803-B9BD-B947-8A11-93068C997DC6}"/>
              </a:ext>
            </a:extLst>
          </p:cNvPr>
          <p:cNvSpPr txBox="1">
            <a:spLocks/>
          </p:cNvSpPr>
          <p:nvPr/>
        </p:nvSpPr>
        <p:spPr bwMode="auto">
          <a:xfrm>
            <a:off x="365398" y="1006558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Quando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o usuário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clica em um link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ou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envia um formulário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uma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requisição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é enviada para o servidor com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parâmetros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(valores);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 primeiro passo para desenvolver um sistema web é compreender como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recuperar esses valores no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C</a:t>
            </a: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ontroller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CEAB9-BF71-484A-B415-C52FF3EE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53" y="4139829"/>
            <a:ext cx="1625600" cy="1625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607CAC4-0B3A-BC42-8C45-7D4FF588BDEB}"/>
              </a:ext>
            </a:extLst>
          </p:cNvPr>
          <p:cNvSpPr/>
          <p:nvPr/>
        </p:nvSpPr>
        <p:spPr>
          <a:xfrm>
            <a:off x="3760059" y="4526940"/>
            <a:ext cx="1469985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9BE4F-A7C9-B143-AC4B-61E458BFE068}"/>
              </a:ext>
            </a:extLst>
          </p:cNvPr>
          <p:cNvSpPr/>
          <p:nvPr/>
        </p:nvSpPr>
        <p:spPr>
          <a:xfrm>
            <a:off x="5396150" y="4244001"/>
            <a:ext cx="1748699" cy="9150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750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739023-99B8-AB45-9484-4905FE20DDC5}"/>
              </a:ext>
            </a:extLst>
          </p:cNvPr>
          <p:cNvSpPr/>
          <p:nvPr/>
        </p:nvSpPr>
        <p:spPr>
          <a:xfrm>
            <a:off x="758048" y="2535114"/>
            <a:ext cx="7596990" cy="3394890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PARÂMETROS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3803-B9BD-B947-8A11-93068C997DC6}"/>
              </a:ext>
            </a:extLst>
          </p:cNvPr>
          <p:cNvSpPr txBox="1">
            <a:spLocks/>
          </p:cNvSpPr>
          <p:nvPr/>
        </p:nvSpPr>
        <p:spPr bwMode="auto">
          <a:xfrm>
            <a:off x="322866" y="964026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O formulário envia para a URL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“Home/Cadastrar”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(</a:t>
            </a:r>
            <a:r>
              <a:rPr lang="pt-BR" altLang="pt-BR" kern="0" dirty="0" err="1">
                <a:latin typeface="Gotham HTF Book" pitchFamily="2" charset="0"/>
                <a:cs typeface="Arial"/>
              </a:rPr>
              <a:t>action</a:t>
            </a:r>
            <a:r>
              <a:rPr lang="pt-BR" altLang="pt-BR" kern="0" dirty="0">
                <a:latin typeface="Gotham HTF Book" pitchFamily="2" charset="0"/>
                <a:cs typeface="Arial"/>
              </a:rPr>
              <a:t>) dois parâmetros para o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: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nome e sobrenome</a:t>
            </a:r>
            <a:r>
              <a:rPr lang="pt-BR" altLang="pt-BR" kern="0" dirty="0">
                <a:latin typeface="Gotham HTF Book" pitchFamily="2" charset="0"/>
                <a:cs typeface="Arial"/>
              </a:rPr>
              <a:t>;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D5AA6-2652-3F41-8196-83E2105D187B}"/>
              </a:ext>
            </a:extLst>
          </p:cNvPr>
          <p:cNvSpPr/>
          <p:nvPr/>
        </p:nvSpPr>
        <p:spPr>
          <a:xfrm>
            <a:off x="1242395" y="2836570"/>
            <a:ext cx="75092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&lt;form action = 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"/Home/</a:t>
            </a:r>
            <a:r>
              <a:rPr lang="en-US" sz="2000" dirty="0" err="1">
                <a:solidFill>
                  <a:srgbClr val="DB7100"/>
                </a:solidFill>
                <a:latin typeface="Menlo" panose="020B0609030804020204" pitchFamily="49" charset="0"/>
              </a:rPr>
              <a:t>Cadastrar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&lt;label&gt;Nome&lt;/label&gt;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&lt;input type=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"text"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name=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b="1" dirty="0" err="1">
                <a:solidFill>
                  <a:srgbClr val="DB7100"/>
                </a:solidFill>
                <a:latin typeface="Menlo" panose="020B0609030804020204" pitchFamily="49" charset="0"/>
              </a:rPr>
              <a:t>nome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/&gt;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&lt;label&gt;</a:t>
            </a:r>
            <a:r>
              <a:rPr lang="en-US" sz="2000" dirty="0" err="1">
                <a:solidFill>
                  <a:srgbClr val="222222"/>
                </a:solidFill>
                <a:latin typeface="Menlo" panose="020B0609030804020204" pitchFamily="49" charset="0"/>
              </a:rPr>
              <a:t>Sobrenome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&lt;/label&gt;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&lt;input type=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"text"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name=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b="1" dirty="0" err="1">
                <a:solidFill>
                  <a:srgbClr val="DB7100"/>
                </a:solidFill>
                <a:latin typeface="Menlo" panose="020B0609030804020204" pitchFamily="49" charset="0"/>
              </a:rPr>
              <a:t>sobrenome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/&gt;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   &lt;input type = 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"submit"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value=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dirty="0" err="1">
                <a:solidFill>
                  <a:srgbClr val="DB7100"/>
                </a:solidFill>
                <a:latin typeface="Menlo" panose="020B0609030804020204" pitchFamily="49" charset="0"/>
              </a:rPr>
              <a:t>Enviar</a:t>
            </a:r>
            <a:r>
              <a:rPr lang="en-US" sz="2000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 /&gt;</a:t>
            </a:r>
            <a:br>
              <a:rPr lang="en-US" sz="2000" dirty="0">
                <a:latin typeface="Menlo" panose="020B0609030804020204" pitchFamily="49" charset="0"/>
              </a:rPr>
            </a:b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&lt;/form&gt;</a:t>
            </a:r>
            <a:endParaRPr lang="pt-BR" sz="2000" dirty="0"/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3CCA37DB-BE0B-1D49-B5A5-5AFED89B9305}"/>
              </a:ext>
            </a:extLst>
          </p:cNvPr>
          <p:cNvSpPr/>
          <p:nvPr/>
        </p:nvSpPr>
        <p:spPr>
          <a:xfrm>
            <a:off x="5507663" y="2283465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Formulário HTML</a:t>
            </a:r>
          </a:p>
        </p:txBody>
      </p:sp>
    </p:spTree>
    <p:extLst>
      <p:ext uri="{BB962C8B-B14F-4D97-AF65-F5344CB8AC3E}">
        <p14:creationId xmlns:p14="http://schemas.microsoft.com/office/powerpoint/2010/main" val="170968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58FF3D-8EC5-AF4C-A396-4DA34089ADD8}"/>
              </a:ext>
            </a:extLst>
          </p:cNvPr>
          <p:cNvSpPr/>
          <p:nvPr/>
        </p:nvSpPr>
        <p:spPr>
          <a:xfrm>
            <a:off x="115749" y="3042137"/>
            <a:ext cx="8912502" cy="1864192"/>
          </a:xfrm>
          <a:prstGeom prst="roundRect">
            <a:avLst/>
          </a:prstGeom>
          <a:noFill/>
          <a:ln w="19050">
            <a:solidFill>
              <a:srgbClr val="EBAFB5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4FC2A15E-F327-5D44-96A2-43F3FFAA5793}"/>
              </a:ext>
            </a:extLst>
          </p:cNvPr>
          <p:cNvSpPr/>
          <p:nvPr/>
        </p:nvSpPr>
        <p:spPr>
          <a:xfrm>
            <a:off x="6263903" y="2731113"/>
            <a:ext cx="2280213" cy="413694"/>
          </a:xfrm>
          <a:prstGeom prst="snip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PARÂMETROS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5E5C-4C6F-784E-806A-A3A7ABEDD107}"/>
              </a:ext>
            </a:extLst>
          </p:cNvPr>
          <p:cNvSpPr txBox="1">
            <a:spLocks/>
          </p:cNvSpPr>
          <p:nvPr/>
        </p:nvSpPr>
        <p:spPr bwMode="auto">
          <a:xfrm>
            <a:off x="279331" y="860671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kern="0" dirty="0">
                <a:latin typeface="Gotham HTF Book" pitchFamily="2" charset="0"/>
                <a:cs typeface="Arial"/>
              </a:rPr>
              <a:t>Podemos receber os valores como </a:t>
            </a:r>
            <a:r>
              <a:rPr lang="pt-BR" b="1" kern="0" dirty="0">
                <a:latin typeface="Gotham HTF Book" pitchFamily="2" charset="0"/>
                <a:cs typeface="Arial"/>
              </a:rPr>
              <a:t>parâmetro</a:t>
            </a:r>
            <a:r>
              <a:rPr lang="pt-BR" kern="0" dirty="0">
                <a:latin typeface="Gotham HTF Book" pitchFamily="2" charset="0"/>
                <a:cs typeface="Arial"/>
              </a:rPr>
              <a:t> do </a:t>
            </a:r>
            <a:r>
              <a:rPr lang="pt-BR" b="1" kern="0" dirty="0">
                <a:latin typeface="Gotham HTF Book" pitchFamily="2" charset="0"/>
                <a:cs typeface="Arial"/>
              </a:rPr>
              <a:t>método;</a:t>
            </a:r>
            <a:endParaRPr lang="pt-BR" kern="0" dirty="0">
              <a:latin typeface="Gotham HTF Book" pitchFamily="2" charset="0"/>
              <a:cs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kern="0" dirty="0">
                <a:latin typeface="Gotham HTF Book" pitchFamily="2" charset="0"/>
                <a:cs typeface="Arial"/>
              </a:rPr>
              <a:t>Basta definir o </a:t>
            </a:r>
            <a:r>
              <a:rPr lang="pt-BR" b="1" kern="0" dirty="0">
                <a:latin typeface="Gotham HTF Book" pitchFamily="2" charset="0"/>
                <a:cs typeface="Arial"/>
              </a:rPr>
              <a:t>nome dos parâmetros </a:t>
            </a:r>
            <a:r>
              <a:rPr lang="pt-BR" kern="0" dirty="0">
                <a:latin typeface="Gotham HTF Book" pitchFamily="2" charset="0"/>
                <a:cs typeface="Arial"/>
              </a:rPr>
              <a:t>do método</a:t>
            </a:r>
            <a:r>
              <a:rPr lang="pt-BR" b="1" kern="0" dirty="0">
                <a:latin typeface="Gotham HTF Book" pitchFamily="2" charset="0"/>
                <a:cs typeface="Arial"/>
              </a:rPr>
              <a:t> com os mesmos nomes </a:t>
            </a:r>
            <a:r>
              <a:rPr lang="pt-BR" kern="0" dirty="0">
                <a:latin typeface="Gotham HTF Book" pitchFamily="2" charset="0"/>
                <a:cs typeface="Arial"/>
              </a:rPr>
              <a:t>dos campos do formulário HTML;</a:t>
            </a:r>
          </a:p>
          <a:p>
            <a:pPr>
              <a:lnSpc>
                <a:spcPct val="150000"/>
              </a:lnSpc>
              <a:buClr>
                <a:srgbClr val="000000"/>
              </a:buClr>
              <a:defRPr/>
            </a:pPr>
            <a:endParaRPr lang="pt-BR" kern="0" dirty="0">
              <a:latin typeface="Gotham HTF Book" pitchFamily="2" charset="0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3C37A-C377-EF46-9268-C6814FB687D2}"/>
              </a:ext>
            </a:extLst>
          </p:cNvPr>
          <p:cNvSpPr/>
          <p:nvPr/>
        </p:nvSpPr>
        <p:spPr>
          <a:xfrm>
            <a:off x="271999" y="3429000"/>
            <a:ext cx="87562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Cadastrar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,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sobrenome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2F74E-DCDB-3440-94FF-D0060C04D430}"/>
              </a:ext>
            </a:extLst>
          </p:cNvPr>
          <p:cNvCxnSpPr>
            <a:cxnSpLocks/>
          </p:cNvCxnSpPr>
          <p:nvPr/>
        </p:nvCxnSpPr>
        <p:spPr>
          <a:xfrm flipV="1">
            <a:off x="4058384" y="3831220"/>
            <a:ext cx="1" cy="1632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00D4E-DC7F-D741-A763-9299A81C63F0}"/>
              </a:ext>
            </a:extLst>
          </p:cNvPr>
          <p:cNvCxnSpPr>
            <a:cxnSpLocks/>
          </p:cNvCxnSpPr>
          <p:nvPr/>
        </p:nvCxnSpPr>
        <p:spPr>
          <a:xfrm flipV="1">
            <a:off x="5369381" y="3831219"/>
            <a:ext cx="1" cy="1632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61B564-C9CE-6B4F-AB9B-C56C16794F82}"/>
              </a:ext>
            </a:extLst>
          </p:cNvPr>
          <p:cNvSpPr txBox="1"/>
          <p:nvPr/>
        </p:nvSpPr>
        <p:spPr>
          <a:xfrm>
            <a:off x="2066950" y="5608553"/>
            <a:ext cx="55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Gotham Book" panose="02000504050000020004" pitchFamily="2" charset="0"/>
              </a:rPr>
              <a:t>Mesmo </a:t>
            </a:r>
            <a:r>
              <a:rPr lang="pt-BR" b="1" dirty="0">
                <a:latin typeface="Gotham Book" panose="02000504050000020004" pitchFamily="2" charset="0"/>
              </a:rPr>
              <a:t>nome</a:t>
            </a:r>
            <a:r>
              <a:rPr lang="pt-BR" dirty="0">
                <a:latin typeface="Gotham Book" panose="02000504050000020004" pitchFamily="2" charset="0"/>
              </a:rPr>
              <a:t> dos campos do formulário HTML</a:t>
            </a:r>
          </a:p>
        </p:txBody>
      </p:sp>
    </p:spTree>
    <p:extLst>
      <p:ext uri="{BB962C8B-B14F-4D97-AF65-F5344CB8AC3E}">
        <p14:creationId xmlns:p14="http://schemas.microsoft.com/office/powerpoint/2010/main" val="217339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1C6A-0A1B-4340-9076-3E64C8B700BA}"/>
              </a:ext>
            </a:extLst>
          </p:cNvPr>
          <p:cNvSpPr txBox="1">
            <a:spLocks/>
          </p:cNvSpPr>
          <p:nvPr/>
        </p:nvSpPr>
        <p:spPr bwMode="auto">
          <a:xfrm>
            <a:off x="262175" y="841374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Podemos utilizar também uma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classe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como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parâmetro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, assim o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ASP.NET Core MVC 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irá criar o objeto com os valores dos campos do formulário HTML;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A classe deve ter as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propriedades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iguais aos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nomes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do campos do formulário;</a:t>
            </a: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9D3189-E138-344D-A985-BBDC882CB4D7}"/>
              </a:ext>
            </a:extLst>
          </p:cNvPr>
          <p:cNvSpPr/>
          <p:nvPr/>
        </p:nvSpPr>
        <p:spPr>
          <a:xfrm>
            <a:off x="1064871" y="3609297"/>
            <a:ext cx="6748034" cy="1864192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DE4F21C8-4C24-B143-B23F-4DB5C85BD9FE}"/>
              </a:ext>
            </a:extLst>
          </p:cNvPr>
          <p:cNvSpPr/>
          <p:nvPr/>
        </p:nvSpPr>
        <p:spPr>
          <a:xfrm>
            <a:off x="5123795" y="3396686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Classe </a:t>
            </a:r>
            <a:r>
              <a:rPr lang="pt-BR" b="1" dirty="0" err="1"/>
              <a:t>Model</a:t>
            </a:r>
            <a:endParaRPr lang="pt-BR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98E0BF-C5A9-F949-AB50-B4E37010F604}"/>
              </a:ext>
            </a:extLst>
          </p:cNvPr>
          <p:cNvCxnSpPr>
            <a:cxnSpLocks/>
          </p:cNvCxnSpPr>
          <p:nvPr/>
        </p:nvCxnSpPr>
        <p:spPr>
          <a:xfrm flipV="1">
            <a:off x="3745149" y="5001748"/>
            <a:ext cx="0" cy="1061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E64F6D-9795-8C44-AA70-98ACC6F8C650}"/>
              </a:ext>
            </a:extLst>
          </p:cNvPr>
          <p:cNvSpPr txBox="1"/>
          <p:nvPr/>
        </p:nvSpPr>
        <p:spPr>
          <a:xfrm>
            <a:off x="2066950" y="6063299"/>
            <a:ext cx="554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Gotham Book" panose="02000504050000020004" pitchFamily="2" charset="0"/>
              </a:rPr>
              <a:t>Mesmo </a:t>
            </a:r>
            <a:r>
              <a:rPr lang="pt-BR" b="1" dirty="0">
                <a:latin typeface="Gotham Book" panose="02000504050000020004" pitchFamily="2" charset="0"/>
              </a:rPr>
              <a:t>nome</a:t>
            </a:r>
            <a:r>
              <a:rPr lang="pt-BR" dirty="0">
                <a:latin typeface="Gotham Book" panose="02000504050000020004" pitchFamily="2" charset="0"/>
              </a:rPr>
              <a:t> dos campos do formulário HTML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PARÂMETROS – </a:t>
            </a:r>
            <a:r>
              <a:rPr lang="en-US" dirty="0">
                <a:solidFill>
                  <a:srgbClr val="407DD6"/>
                </a:solidFill>
              </a:rPr>
              <a:t>MODEL BINDER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ACA8F7-659E-1745-B198-00DAECB33979}"/>
              </a:ext>
            </a:extLst>
          </p:cNvPr>
          <p:cNvSpPr/>
          <p:nvPr/>
        </p:nvSpPr>
        <p:spPr>
          <a:xfrm>
            <a:off x="1556795" y="3791123"/>
            <a:ext cx="65223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3363A4"/>
                </a:solidFill>
                <a:latin typeface="Menlo" panose="020B0609030804020204" pitchFamily="49" charset="0"/>
              </a:rPr>
              <a:t>Cliente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Nome {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get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set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 }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Sobrenome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{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get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set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 }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6200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9D3189-E138-344D-A985-BBDC882CB4D7}"/>
              </a:ext>
            </a:extLst>
          </p:cNvPr>
          <p:cNvSpPr/>
          <p:nvPr/>
        </p:nvSpPr>
        <p:spPr>
          <a:xfrm>
            <a:off x="1064870" y="2511706"/>
            <a:ext cx="6910080" cy="2405919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DE4F21C8-4C24-B143-B23F-4DB5C85BD9FE}"/>
              </a:ext>
            </a:extLst>
          </p:cNvPr>
          <p:cNvSpPr/>
          <p:nvPr/>
        </p:nvSpPr>
        <p:spPr>
          <a:xfrm>
            <a:off x="5123795" y="2277653"/>
            <a:ext cx="2280213" cy="413694"/>
          </a:xfrm>
          <a:prstGeom prst="snip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PARÂMETROS – </a:t>
            </a:r>
            <a:r>
              <a:rPr lang="en-US" dirty="0">
                <a:solidFill>
                  <a:srgbClr val="407DD6"/>
                </a:solidFill>
              </a:rPr>
              <a:t>MODEL BINDER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1C6A-0A1B-4340-9076-3E64C8B700BA}"/>
              </a:ext>
            </a:extLst>
          </p:cNvPr>
          <p:cNvSpPr txBox="1">
            <a:spLocks/>
          </p:cNvSpPr>
          <p:nvPr/>
        </p:nvSpPr>
        <p:spPr bwMode="auto">
          <a:xfrm>
            <a:off x="292950" y="845980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kern="0" dirty="0">
                <a:latin typeface="Gotham HTF Book" pitchFamily="2" charset="0"/>
                <a:cs typeface="Arial"/>
              </a:rPr>
              <a:t>O </a:t>
            </a:r>
            <a:r>
              <a:rPr lang="pt-BR" b="1" kern="0" dirty="0">
                <a:latin typeface="Gotham HTF Book" pitchFamily="2" charset="0"/>
                <a:cs typeface="Arial"/>
              </a:rPr>
              <a:t>método</a:t>
            </a:r>
            <a:r>
              <a:rPr lang="pt-BR" kern="0" dirty="0">
                <a:latin typeface="Gotham HTF Book" pitchFamily="2" charset="0"/>
                <a:cs typeface="Arial"/>
              </a:rPr>
              <a:t> (</a:t>
            </a:r>
            <a:r>
              <a:rPr lang="pt-BR" kern="0" dirty="0" err="1">
                <a:latin typeface="Gotham HTF Book" pitchFamily="2" charset="0"/>
                <a:cs typeface="Arial"/>
              </a:rPr>
              <a:t>action</a:t>
            </a:r>
            <a:r>
              <a:rPr lang="pt-BR" kern="0" dirty="0">
                <a:latin typeface="Gotham HTF Book" pitchFamily="2" charset="0"/>
                <a:cs typeface="Arial"/>
              </a:rPr>
              <a:t>) recebe a classe como </a:t>
            </a:r>
            <a:r>
              <a:rPr lang="pt-BR" b="1" kern="0" dirty="0">
                <a:latin typeface="Gotham HTF Book" pitchFamily="2" charset="0"/>
                <a:cs typeface="Arial"/>
              </a:rPr>
              <a:t>parâmetro</a:t>
            </a:r>
            <a:r>
              <a:rPr lang="pt-BR" kern="0" dirty="0">
                <a:latin typeface="Gotham HTF Book" pitchFamily="2" charset="0"/>
                <a:cs typeface="Arial"/>
              </a:rPr>
              <a:t>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146985-33EC-534C-95FA-8EFBA75B1857}"/>
              </a:ext>
            </a:extLst>
          </p:cNvPr>
          <p:cNvSpPr/>
          <p:nvPr/>
        </p:nvSpPr>
        <p:spPr>
          <a:xfrm>
            <a:off x="1261646" y="2886300"/>
            <a:ext cx="6910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Cadastrar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=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cliente.Nome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string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sobrenome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=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cliente.Sobrenome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EAF01-FCFF-5844-A16C-CA7D676E4F6B}"/>
              </a:ext>
            </a:extLst>
          </p:cNvPr>
          <p:cNvCxnSpPr>
            <a:cxnSpLocks/>
          </p:cNvCxnSpPr>
          <p:nvPr/>
        </p:nvCxnSpPr>
        <p:spPr>
          <a:xfrm flipV="1">
            <a:off x="5425231" y="3321934"/>
            <a:ext cx="0" cy="2171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5E984-32A2-BF48-AD4A-AE2785F70AA7}"/>
              </a:ext>
            </a:extLst>
          </p:cNvPr>
          <p:cNvSpPr txBox="1"/>
          <p:nvPr/>
        </p:nvSpPr>
        <p:spPr>
          <a:xfrm>
            <a:off x="4564611" y="5493294"/>
            <a:ext cx="170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Gotham Book" panose="02000504050000020004" pitchFamily="2" charset="0"/>
              </a:rPr>
              <a:t>Classe </a:t>
            </a:r>
            <a:r>
              <a:rPr lang="pt-BR" b="1" dirty="0" err="1">
                <a:latin typeface="Gotham Book" panose="02000504050000020004" pitchFamily="2" charset="0"/>
              </a:rPr>
              <a:t>Model</a:t>
            </a:r>
            <a:endParaRPr lang="pt-BR" b="1" dirty="0">
              <a:latin typeface="Gotham Book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6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A22F6A-D5CD-8C40-A5B5-EC664A89C563}"/>
              </a:ext>
            </a:extLst>
          </p:cNvPr>
          <p:cNvSpPr txBox="1">
            <a:spLocks/>
          </p:cNvSpPr>
          <p:nvPr/>
        </p:nvSpPr>
        <p:spPr>
          <a:xfrm>
            <a:off x="2354317" y="447839"/>
            <a:ext cx="3035300" cy="39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Gotham HTF Book" pitchFamily="2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Gotham-Book"/>
              </a:rPr>
              <a:t>#03 - AGENDA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5FE1A678-9EA2-B44C-85C2-5543A70E6005}"/>
              </a:ext>
            </a:extLst>
          </p:cNvPr>
          <p:cNvSpPr txBox="1">
            <a:spLocks/>
          </p:cNvSpPr>
          <p:nvPr/>
        </p:nvSpPr>
        <p:spPr>
          <a:xfrm>
            <a:off x="2723274" y="1301750"/>
            <a:ext cx="5937250" cy="39512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ASP.NET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ASP.NET Core MVC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Rotas e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Controller</a:t>
            </a:r>
            <a:endParaRPr lang="pt-BR" altLang="pt-BR" sz="2000" dirty="0">
              <a:solidFill>
                <a:schemeClr val="bg1"/>
              </a:solidFill>
              <a:latin typeface="Gotham HTF Book" pitchFamily="2" charset="0"/>
            </a:endParaRP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Action</a:t>
            </a: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 e tipos de retorno</a:t>
            </a: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Forward</a:t>
            </a: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x</a:t>
            </a: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Redirect</a:t>
            </a:r>
            <a:endParaRPr lang="pt-BR" altLang="pt-BR" sz="2000" dirty="0">
              <a:solidFill>
                <a:schemeClr val="bg1"/>
              </a:solidFill>
              <a:latin typeface="Gotham HTF Book" pitchFamily="2" charset="0"/>
            </a:endParaRP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Recebendo parâmetros da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view</a:t>
            </a:r>
            <a:endParaRPr lang="pt-BR" altLang="pt-BR" sz="2000" dirty="0">
              <a:solidFill>
                <a:schemeClr val="bg1"/>
              </a:solidFill>
              <a:latin typeface="Gotham HTF Book" pitchFamily="2" charset="0"/>
            </a:endParaRPr>
          </a:p>
          <a:p>
            <a:pPr algn="just">
              <a:spcBef>
                <a:spcPts val="1500"/>
              </a:spcBef>
              <a:buFont typeface="Wingdings" pitchFamily="2" charset="2"/>
              <a:buChar char="§"/>
            </a:pPr>
            <a:r>
              <a:rPr lang="pt-BR" altLang="pt-BR" sz="2000" dirty="0">
                <a:solidFill>
                  <a:schemeClr val="bg1"/>
                </a:solidFill>
                <a:latin typeface="Gotham HTF Book" pitchFamily="2" charset="0"/>
              </a:rPr>
              <a:t>Enviando valores para a </a:t>
            </a:r>
            <a:r>
              <a:rPr lang="pt-BR" altLang="pt-BR" sz="2000" dirty="0" err="1">
                <a:solidFill>
                  <a:schemeClr val="bg1"/>
                </a:solidFill>
                <a:latin typeface="Gotham HTF Book" pitchFamily="2" charset="0"/>
              </a:rPr>
              <a:t>view</a:t>
            </a:r>
            <a:endParaRPr lang="pt-BR" altLang="pt-BR" sz="2000" dirty="0">
              <a:solidFill>
                <a:schemeClr val="bg1"/>
              </a:solidFill>
              <a:latin typeface="Gotham HTF Book" pitchFamily="2" charset="0"/>
            </a:endParaRPr>
          </a:p>
          <a:p>
            <a:pPr>
              <a:buFont typeface="Wingdings" pitchFamily="2" charset="2"/>
              <a:buChar char="§"/>
            </a:pP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02678-4BAD-D842-994C-E30059A71B8D}"/>
              </a:ext>
            </a:extLst>
          </p:cNvPr>
          <p:cNvSpPr/>
          <p:nvPr/>
        </p:nvSpPr>
        <p:spPr>
          <a:xfrm rot="5400000">
            <a:off x="4971030" y="-1546471"/>
            <a:ext cx="45719" cy="497691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9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79BD-F72A-D44C-B84D-2E4DE72C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096" y="2766218"/>
            <a:ext cx="5922621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ENVIANDO VALORES PARA A VIEW</a:t>
            </a:r>
          </a:p>
        </p:txBody>
      </p:sp>
    </p:spTree>
    <p:extLst>
      <p:ext uri="{BB962C8B-B14F-4D97-AF65-F5344CB8AC3E}">
        <p14:creationId xmlns:p14="http://schemas.microsoft.com/office/powerpoint/2010/main" val="289962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CONTROLLER – </a:t>
            </a:r>
            <a:r>
              <a:rPr lang="en-US" sz="2400" dirty="0">
                <a:solidFill>
                  <a:schemeClr val="accent1"/>
                </a:solidFill>
              </a:rPr>
              <a:t>VALORES PARA 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03803-B9BD-B947-8A11-93068C997DC6}"/>
              </a:ext>
            </a:extLst>
          </p:cNvPr>
          <p:cNvSpPr txBox="1">
            <a:spLocks/>
          </p:cNvSpPr>
          <p:nvPr/>
        </p:nvSpPr>
        <p:spPr bwMode="auto">
          <a:xfrm>
            <a:off x="365398" y="1006558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Depois de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recuperar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processar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as informações, o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C</a:t>
            </a: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ontroller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deve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retornar um resultado 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para o usuário;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Para isso, o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deve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enviar informações para a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view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ser construída e exibida para o usuário;</a:t>
            </a: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CEAB9-BF71-484A-B415-C52FF3EE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58" y="3523141"/>
            <a:ext cx="1625600" cy="16256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607CAC4-0B3A-BC42-8C45-7D4FF588BDEB}"/>
              </a:ext>
            </a:extLst>
          </p:cNvPr>
          <p:cNvSpPr/>
          <p:nvPr/>
        </p:nvSpPr>
        <p:spPr>
          <a:xfrm>
            <a:off x="3696264" y="3910252"/>
            <a:ext cx="1469985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9BE4F-A7C9-B143-AC4B-61E458BFE068}"/>
              </a:ext>
            </a:extLst>
          </p:cNvPr>
          <p:cNvSpPr/>
          <p:nvPr/>
        </p:nvSpPr>
        <p:spPr>
          <a:xfrm>
            <a:off x="5332355" y="3627313"/>
            <a:ext cx="1748699" cy="9150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80B7E1-B0EC-A048-863E-FEDDD6C2A5F0}"/>
              </a:ext>
            </a:extLst>
          </p:cNvPr>
          <p:cNvSpPr/>
          <p:nvPr/>
        </p:nvSpPr>
        <p:spPr>
          <a:xfrm>
            <a:off x="5334073" y="5133012"/>
            <a:ext cx="1748699" cy="9150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BAFB008-2A4F-F047-AFF3-13DEB473C84D}"/>
              </a:ext>
            </a:extLst>
          </p:cNvPr>
          <p:cNvSpPr/>
          <p:nvPr/>
        </p:nvSpPr>
        <p:spPr>
          <a:xfrm rot="5400000">
            <a:off x="5985900" y="4743364"/>
            <a:ext cx="441125" cy="21857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D540155-C9FA-434D-8C89-8296BE8B3147}"/>
              </a:ext>
            </a:extLst>
          </p:cNvPr>
          <p:cNvSpPr/>
          <p:nvPr/>
        </p:nvSpPr>
        <p:spPr>
          <a:xfrm rot="12583996">
            <a:off x="3690567" y="4902111"/>
            <a:ext cx="1425058" cy="31717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84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4E14EC-93E0-E34E-9F56-A412D123ECC7}"/>
              </a:ext>
            </a:extLst>
          </p:cNvPr>
          <p:cNvSpPr/>
          <p:nvPr/>
        </p:nvSpPr>
        <p:spPr>
          <a:xfrm>
            <a:off x="752356" y="4569750"/>
            <a:ext cx="7558268" cy="1255192"/>
          </a:xfrm>
          <a:prstGeom prst="roundRect">
            <a:avLst/>
          </a:prstGeom>
          <a:noFill/>
          <a:ln w="19050">
            <a:solidFill>
              <a:srgbClr val="F0265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4B589C0-6512-4B4C-ABD8-DEEF4A3017A5}"/>
              </a:ext>
            </a:extLst>
          </p:cNvPr>
          <p:cNvSpPr/>
          <p:nvPr/>
        </p:nvSpPr>
        <p:spPr>
          <a:xfrm>
            <a:off x="5528910" y="4342637"/>
            <a:ext cx="2280213" cy="413694"/>
          </a:xfrm>
          <a:prstGeom prst="snip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41CA-4E63-C740-B48A-7FCAAF8D2F69}"/>
              </a:ext>
            </a:extLst>
          </p:cNvPr>
          <p:cNvSpPr txBox="1">
            <a:spLocks/>
          </p:cNvSpPr>
          <p:nvPr/>
        </p:nvSpPr>
        <p:spPr bwMode="auto">
          <a:xfrm>
            <a:off x="355077" y="1010706"/>
            <a:ext cx="8229600" cy="82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Trabalha com pares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chave/valor</a:t>
            </a:r>
            <a:r>
              <a:rPr lang="pt-BR" sz="2200" kern="0" dirty="0">
                <a:latin typeface="Gotham HTF Book" pitchFamily="2" charset="0"/>
                <a:cs typeface="Arial"/>
              </a:rPr>
              <a:t>;</a:t>
            </a:r>
          </a:p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F46385-AC7F-B74B-A72F-B50F8BCE995A}"/>
              </a:ext>
            </a:extLst>
          </p:cNvPr>
          <p:cNvSpPr/>
          <p:nvPr/>
        </p:nvSpPr>
        <p:spPr>
          <a:xfrm>
            <a:off x="752356" y="2274662"/>
            <a:ext cx="7558268" cy="1958502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479DEE3-493A-8E4E-B99F-4B2C5F9AB401}"/>
              </a:ext>
            </a:extLst>
          </p:cNvPr>
          <p:cNvSpPr/>
          <p:nvPr/>
        </p:nvSpPr>
        <p:spPr>
          <a:xfrm>
            <a:off x="5528910" y="2047549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67BE1-4B46-844D-BFC2-2C8CC90BD7C1}"/>
              </a:ext>
            </a:extLst>
          </p:cNvPr>
          <p:cNvSpPr/>
          <p:nvPr/>
        </p:nvSpPr>
        <p:spPr>
          <a:xfrm>
            <a:off x="954912" y="2478837"/>
            <a:ext cx="7355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ViewData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[</a:t>
            </a:r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“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chave</a:t>
            </a:r>
            <a:r>
              <a:rPr lang="en-US" b="1" dirty="0">
                <a:solidFill>
                  <a:srgbClr val="222222"/>
                </a:solidFill>
                <a:latin typeface="Menlo" panose="020B0609030804020204" pitchFamily="49" charset="0"/>
              </a:rPr>
              <a:t>”]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= 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Cadastro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 de 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62F41-3799-354D-8B40-E093F0C96542}"/>
              </a:ext>
            </a:extLst>
          </p:cNvPr>
          <p:cNvSpPr/>
          <p:nvPr/>
        </p:nvSpPr>
        <p:spPr>
          <a:xfrm>
            <a:off x="1350137" y="5020654"/>
            <a:ext cx="50387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&lt;h3&gt;@</a:t>
            </a:r>
            <a:r>
              <a:rPr lang="en-US" sz="2000" dirty="0" err="1">
                <a:solidFill>
                  <a:srgbClr val="222222"/>
                </a:solidFill>
                <a:latin typeface="Menlo" panose="020B0609030804020204" pitchFamily="49" charset="0"/>
              </a:rPr>
              <a:t>ViewData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[“</a:t>
            </a:r>
            <a:r>
              <a:rPr lang="en-US" sz="2000" b="1" dirty="0" err="1">
                <a:solidFill>
                  <a:srgbClr val="222222"/>
                </a:solidFill>
                <a:latin typeface="Menlo" panose="020B0609030804020204" pitchFamily="49" charset="0"/>
              </a:rPr>
              <a:t>chave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”]&lt;/h3&gt;</a:t>
            </a:r>
            <a:br>
              <a:rPr lang="en-US" sz="2000" dirty="0">
                <a:latin typeface="Menlo" panose="020B0609030804020204" pitchFamily="49" charset="0"/>
              </a:rPr>
            </a:br>
            <a:endParaRPr lang="pt-BR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01C0A-0B75-5143-A73C-1A40B4A19F94}"/>
              </a:ext>
            </a:extLst>
          </p:cNvPr>
          <p:cNvCxnSpPr>
            <a:cxnSpLocks/>
          </p:cNvCxnSpPr>
          <p:nvPr/>
        </p:nvCxnSpPr>
        <p:spPr>
          <a:xfrm>
            <a:off x="2758668" y="3345087"/>
            <a:ext cx="743289" cy="1675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6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4E14EC-93E0-E34E-9F56-A412D123ECC7}"/>
              </a:ext>
            </a:extLst>
          </p:cNvPr>
          <p:cNvSpPr/>
          <p:nvPr/>
        </p:nvSpPr>
        <p:spPr>
          <a:xfrm>
            <a:off x="752356" y="4569750"/>
            <a:ext cx="7558268" cy="1255192"/>
          </a:xfrm>
          <a:prstGeom prst="roundRect">
            <a:avLst/>
          </a:prstGeom>
          <a:noFill/>
          <a:ln w="19050">
            <a:solidFill>
              <a:srgbClr val="F0265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nip and Round Single Corner Rectangle 9">
            <a:extLst>
              <a:ext uri="{FF2B5EF4-FFF2-40B4-BE49-F238E27FC236}">
                <a16:creationId xmlns:a16="http://schemas.microsoft.com/office/drawing/2014/main" id="{D4B589C0-6512-4B4C-ABD8-DEEF4A3017A5}"/>
              </a:ext>
            </a:extLst>
          </p:cNvPr>
          <p:cNvSpPr/>
          <p:nvPr/>
        </p:nvSpPr>
        <p:spPr>
          <a:xfrm>
            <a:off x="5528910" y="4342637"/>
            <a:ext cx="2280213" cy="413694"/>
          </a:xfrm>
          <a:prstGeom prst="snip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VIEWBAG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C41CA-4E63-C740-B48A-7FCAAF8D2F69}"/>
              </a:ext>
            </a:extLst>
          </p:cNvPr>
          <p:cNvSpPr txBox="1">
            <a:spLocks/>
          </p:cNvSpPr>
          <p:nvPr/>
        </p:nvSpPr>
        <p:spPr bwMode="auto">
          <a:xfrm>
            <a:off x="292950" y="839040"/>
            <a:ext cx="8229600" cy="82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Parecido com o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ViewData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, porém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não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precisa de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casting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ou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validaç</a:t>
            </a:r>
            <a:r>
              <a:rPr lang="pt-BR" sz="2200" b="1" kern="0" dirty="0" err="1">
                <a:latin typeface="Gotham HTF Book" pitchFamily="2" charset="0"/>
                <a:cs typeface="Arial"/>
              </a:rPr>
              <a:t>ão</a:t>
            </a:r>
            <a:r>
              <a:rPr lang="pt-BR" sz="2200" kern="0" dirty="0">
                <a:latin typeface="Gotham HTF Book" pitchFamily="2" charset="0"/>
                <a:cs typeface="Arial"/>
              </a:rPr>
              <a:t> de objetos nulos;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pt-BR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F46385-AC7F-B74B-A72F-B50F8BCE995A}"/>
              </a:ext>
            </a:extLst>
          </p:cNvPr>
          <p:cNvSpPr/>
          <p:nvPr/>
        </p:nvSpPr>
        <p:spPr>
          <a:xfrm>
            <a:off x="752356" y="2274662"/>
            <a:ext cx="7558268" cy="1958502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nip and Round Single Corner Rectangle 6">
            <a:extLst>
              <a:ext uri="{FF2B5EF4-FFF2-40B4-BE49-F238E27FC236}">
                <a16:creationId xmlns:a16="http://schemas.microsoft.com/office/drawing/2014/main" id="{9479DEE3-493A-8E4E-B99F-4B2C5F9AB401}"/>
              </a:ext>
            </a:extLst>
          </p:cNvPr>
          <p:cNvSpPr/>
          <p:nvPr/>
        </p:nvSpPr>
        <p:spPr>
          <a:xfrm>
            <a:off x="5528910" y="2047549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67BE1-4B46-844D-BFC2-2C8CC90BD7C1}"/>
              </a:ext>
            </a:extLst>
          </p:cNvPr>
          <p:cNvSpPr/>
          <p:nvPr/>
        </p:nvSpPr>
        <p:spPr>
          <a:xfrm>
            <a:off x="954912" y="2478837"/>
            <a:ext cx="73557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Index()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ViewBag.</a:t>
            </a:r>
            <a:r>
              <a:rPr lang="en-US" b="1" dirty="0" err="1">
                <a:solidFill>
                  <a:srgbClr val="222222"/>
                </a:solidFill>
                <a:latin typeface="Menlo" panose="020B0609030804020204" pitchFamily="49" charset="0"/>
              </a:rPr>
              <a:t>titulo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= 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Cadastro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DB7100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62F41-3799-354D-8B40-E093F0C96542}"/>
              </a:ext>
            </a:extLst>
          </p:cNvPr>
          <p:cNvSpPr/>
          <p:nvPr/>
        </p:nvSpPr>
        <p:spPr>
          <a:xfrm>
            <a:off x="1350137" y="5020654"/>
            <a:ext cx="50387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&lt;h3&gt;@</a:t>
            </a:r>
            <a:r>
              <a:rPr lang="en-US" sz="2000" dirty="0" err="1">
                <a:solidFill>
                  <a:srgbClr val="222222"/>
                </a:solidFill>
                <a:latin typeface="Menlo" panose="020B0609030804020204" pitchFamily="49" charset="0"/>
              </a:rPr>
              <a:t>ViewBag.</a:t>
            </a:r>
            <a:r>
              <a:rPr lang="en-US" sz="2000" b="1" dirty="0" err="1">
                <a:solidFill>
                  <a:srgbClr val="222222"/>
                </a:solidFill>
                <a:latin typeface="Menlo" panose="020B0609030804020204" pitchFamily="49" charset="0"/>
              </a:rPr>
              <a:t>titulo</a:t>
            </a:r>
            <a:r>
              <a:rPr lang="en-US" sz="2000" dirty="0">
                <a:solidFill>
                  <a:srgbClr val="222222"/>
                </a:solidFill>
                <a:latin typeface="Menlo" panose="020B0609030804020204" pitchFamily="49" charset="0"/>
              </a:rPr>
              <a:t>&lt;/h3&gt;</a:t>
            </a:r>
            <a:br>
              <a:rPr lang="en-US" sz="2000" dirty="0">
                <a:latin typeface="Menlo" panose="020B0609030804020204" pitchFamily="49" charset="0"/>
              </a:rPr>
            </a:br>
            <a:endParaRPr lang="pt-BR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B01C0A-0B75-5143-A73C-1A40B4A19F94}"/>
              </a:ext>
            </a:extLst>
          </p:cNvPr>
          <p:cNvCxnSpPr>
            <a:cxnSpLocks/>
          </p:cNvCxnSpPr>
          <p:nvPr/>
        </p:nvCxnSpPr>
        <p:spPr>
          <a:xfrm>
            <a:off x="2567686" y="3368237"/>
            <a:ext cx="381965" cy="1675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76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7F39-A03F-B744-B953-2AFB4026BCFD}"/>
              </a:ext>
            </a:extLst>
          </p:cNvPr>
          <p:cNvSpPr txBox="1">
            <a:spLocks/>
          </p:cNvSpPr>
          <p:nvPr/>
        </p:nvSpPr>
        <p:spPr bwMode="auto">
          <a:xfrm>
            <a:off x="447675" y="897049"/>
            <a:ext cx="8229600" cy="223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TempData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funciona de forma parecida com os outros dois, porém consegue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manter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as informações após um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redirect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F8CF3-5E6F-BF46-8845-F4BA8B24EF0E}"/>
              </a:ext>
            </a:extLst>
          </p:cNvPr>
          <p:cNvSpPr/>
          <p:nvPr/>
        </p:nvSpPr>
        <p:spPr>
          <a:xfrm>
            <a:off x="713841" y="5016978"/>
            <a:ext cx="7558268" cy="1255192"/>
          </a:xfrm>
          <a:prstGeom prst="roundRect">
            <a:avLst/>
          </a:prstGeom>
          <a:noFill/>
          <a:ln w="19050">
            <a:solidFill>
              <a:srgbClr val="F0265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nip and Round Single Corner Rectangle 8">
            <a:extLst>
              <a:ext uri="{FF2B5EF4-FFF2-40B4-BE49-F238E27FC236}">
                <a16:creationId xmlns:a16="http://schemas.microsoft.com/office/drawing/2014/main" id="{6E421A97-B8D7-0C46-9D74-BE738C56ECCE}"/>
              </a:ext>
            </a:extLst>
          </p:cNvPr>
          <p:cNvSpPr/>
          <p:nvPr/>
        </p:nvSpPr>
        <p:spPr>
          <a:xfrm>
            <a:off x="5490395" y="4836165"/>
            <a:ext cx="2280213" cy="413694"/>
          </a:xfrm>
          <a:prstGeom prst="snip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B9D932-0953-5041-9C0A-889969E10E9F}"/>
              </a:ext>
            </a:extLst>
          </p:cNvPr>
          <p:cNvSpPr/>
          <p:nvPr/>
        </p:nvSpPr>
        <p:spPr>
          <a:xfrm>
            <a:off x="700269" y="2726074"/>
            <a:ext cx="7558268" cy="1958502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3E88777E-D4F6-FF4C-A0FA-86A36817571D}"/>
              </a:ext>
            </a:extLst>
          </p:cNvPr>
          <p:cNvSpPr/>
          <p:nvPr/>
        </p:nvSpPr>
        <p:spPr>
          <a:xfrm>
            <a:off x="5476823" y="2498961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235CA-2420-3141-B73E-7DA11542E853}"/>
              </a:ext>
            </a:extLst>
          </p:cNvPr>
          <p:cNvSpPr/>
          <p:nvPr/>
        </p:nvSpPr>
        <p:spPr>
          <a:xfrm>
            <a:off x="885463" y="3026797"/>
            <a:ext cx="77918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Cadastrar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TempData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b="1" dirty="0" err="1">
                <a:solidFill>
                  <a:srgbClr val="DB7100"/>
                </a:solidFill>
                <a:latin typeface="Menlo" panose="020B0609030804020204" pitchFamily="49" charset="0"/>
              </a:rPr>
              <a:t>mensagem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] = “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Cadastrado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com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Sucesso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!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RedirectToAction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(“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Listar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”);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96562-586B-AF4F-81F1-B7FFD556FC75}"/>
              </a:ext>
            </a:extLst>
          </p:cNvPr>
          <p:cNvSpPr/>
          <p:nvPr/>
        </p:nvSpPr>
        <p:spPr>
          <a:xfrm>
            <a:off x="1435606" y="5443893"/>
            <a:ext cx="428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&lt;h3&gt;@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TempData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b="1" dirty="0" err="1">
                <a:solidFill>
                  <a:srgbClr val="DB7100"/>
                </a:solidFill>
                <a:latin typeface="Menlo" panose="020B0609030804020204" pitchFamily="49" charset="0"/>
              </a:rPr>
              <a:t>mensagem</a:t>
            </a:r>
            <a:r>
              <a:rPr lang="en-US" dirty="0">
                <a:solidFill>
                  <a:srgbClr val="DB7100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]&lt;/h3</a:t>
            </a:r>
            <a:r>
              <a:rPr lang="en-US" dirty="0"/>
              <a:t> </a:t>
            </a:r>
            <a:endParaRPr lang="pt-BR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8590B-E03D-F44E-BCA7-90D66826AEE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43437" y="3923414"/>
            <a:ext cx="633140" cy="152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977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51124-4208-D64B-9D4B-4B67628E7B6F}"/>
              </a:ext>
            </a:extLst>
          </p:cNvPr>
          <p:cNvSpPr txBox="1">
            <a:spLocks/>
          </p:cNvSpPr>
          <p:nvPr/>
        </p:nvSpPr>
        <p:spPr bwMode="auto">
          <a:xfrm>
            <a:off x="292949" y="819387"/>
            <a:ext cx="8665855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Podemos enviar um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objeto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para a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view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passando o objeto como parâmetro do </a:t>
            </a: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retorno da </a:t>
            </a:r>
            <a:r>
              <a:rPr kumimoji="0" lang="pt-B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action</a:t>
            </a: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: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4F5BF6-AFE4-3A46-A103-4C08DA1185F8}"/>
              </a:ext>
            </a:extLst>
          </p:cNvPr>
          <p:cNvSpPr/>
          <p:nvPr/>
        </p:nvSpPr>
        <p:spPr>
          <a:xfrm>
            <a:off x="752356" y="4419277"/>
            <a:ext cx="5105325" cy="1958502"/>
          </a:xfrm>
          <a:prstGeom prst="roundRect">
            <a:avLst/>
          </a:prstGeom>
          <a:noFill/>
          <a:ln w="19050">
            <a:solidFill>
              <a:srgbClr val="F0265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nip and Round Single Corner Rectangle 10">
            <a:extLst>
              <a:ext uri="{FF2B5EF4-FFF2-40B4-BE49-F238E27FC236}">
                <a16:creationId xmlns:a16="http://schemas.microsoft.com/office/drawing/2014/main" id="{12F50D57-9604-9E47-8D3A-A9D7742BB24F}"/>
              </a:ext>
            </a:extLst>
          </p:cNvPr>
          <p:cNvSpPr/>
          <p:nvPr/>
        </p:nvSpPr>
        <p:spPr>
          <a:xfrm>
            <a:off x="3055717" y="4209759"/>
            <a:ext cx="2280213" cy="413694"/>
          </a:xfrm>
          <a:prstGeom prst="snip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17A5F8-FDEA-F347-9082-0AA11FF24E95}"/>
              </a:ext>
            </a:extLst>
          </p:cNvPr>
          <p:cNvSpPr/>
          <p:nvPr/>
        </p:nvSpPr>
        <p:spPr>
          <a:xfrm>
            <a:off x="787081" y="2124188"/>
            <a:ext cx="7558268" cy="1958502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nip and Round Single Corner Rectangle 7">
            <a:extLst>
              <a:ext uri="{FF2B5EF4-FFF2-40B4-BE49-F238E27FC236}">
                <a16:creationId xmlns:a16="http://schemas.microsoft.com/office/drawing/2014/main" id="{F4405BC0-321F-0A4A-90B5-145C788DAAAC}"/>
              </a:ext>
            </a:extLst>
          </p:cNvPr>
          <p:cNvSpPr/>
          <p:nvPr/>
        </p:nvSpPr>
        <p:spPr>
          <a:xfrm>
            <a:off x="5563635" y="1897075"/>
            <a:ext cx="2280213" cy="413694"/>
          </a:xfrm>
          <a:prstGeom prst="snipRoundRec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TYPED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70A79-039C-4F47-AB74-F123545D574C}"/>
              </a:ext>
            </a:extLst>
          </p:cNvPr>
          <p:cNvSpPr/>
          <p:nvPr/>
        </p:nvSpPr>
        <p:spPr>
          <a:xfrm>
            <a:off x="1143002" y="2537882"/>
            <a:ext cx="68464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IActionResult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Cadastrar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{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</a:t>
            </a:r>
            <a:r>
              <a:rPr lang="en-US" dirty="0">
                <a:solidFill>
                  <a:srgbClr val="009695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View(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cliente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);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}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9524CF-FACA-F04D-951C-121C32477E40}"/>
              </a:ext>
            </a:extLst>
          </p:cNvPr>
          <p:cNvSpPr/>
          <p:nvPr/>
        </p:nvSpPr>
        <p:spPr>
          <a:xfrm>
            <a:off x="949123" y="4761732"/>
            <a:ext cx="49432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@model 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FIAP.Models.Cliente</a:t>
            </a:r>
            <a:br>
              <a:rPr lang="en-US" dirty="0">
                <a:latin typeface="Menlo" panose="020B0609030804020204" pitchFamily="49" charset="0"/>
              </a:rPr>
            </a:b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3363A4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&gt;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    @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Model.Nome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, @</a:t>
            </a:r>
            <a:r>
              <a:rPr lang="en-US" dirty="0" err="1">
                <a:solidFill>
                  <a:srgbClr val="222222"/>
                </a:solidFill>
                <a:latin typeface="Menlo" panose="020B0609030804020204" pitchFamily="49" charset="0"/>
              </a:rPr>
              <a:t>Model.Sobrenome</a:t>
            </a:r>
            <a:br>
              <a:rPr lang="en-US" dirty="0">
                <a:latin typeface="Menlo" panose="020B0609030804020204" pitchFamily="49" charset="0"/>
              </a:rPr>
            </a:b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&lt;/</a:t>
            </a:r>
            <a:r>
              <a:rPr lang="en-US" dirty="0">
                <a:solidFill>
                  <a:srgbClr val="3363A4"/>
                </a:solidFill>
                <a:latin typeface="Menlo" panose="020B0609030804020204" pitchFamily="49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Menlo" panose="020B0609030804020204" pitchFamily="49" charset="0"/>
              </a:rPr>
              <a:t>&gt;</a:t>
            </a:r>
            <a:br>
              <a:rPr lang="en-US" dirty="0">
                <a:latin typeface="Menlo" panose="020B0609030804020204" pitchFamily="49" charset="0"/>
              </a:rPr>
            </a:br>
            <a:endParaRPr lang="pt-B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986FE5-C5AD-E649-B412-C13D8569D290}"/>
              </a:ext>
            </a:extLst>
          </p:cNvPr>
          <p:cNvCxnSpPr>
            <a:cxnSpLocks/>
          </p:cNvCxnSpPr>
          <p:nvPr/>
        </p:nvCxnSpPr>
        <p:spPr>
          <a:xfrm flipH="1" flipV="1">
            <a:off x="2953211" y="3500565"/>
            <a:ext cx="1030147" cy="347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EDCCB2-FDF1-CA44-96E3-2EED468DDD55}"/>
              </a:ext>
            </a:extLst>
          </p:cNvPr>
          <p:cNvCxnSpPr>
            <a:cxnSpLocks/>
          </p:cNvCxnSpPr>
          <p:nvPr/>
        </p:nvCxnSpPr>
        <p:spPr>
          <a:xfrm flipH="1" flipV="1">
            <a:off x="4820857" y="4955255"/>
            <a:ext cx="1441047" cy="4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47A909-9E09-7D40-B5E2-64DBA00D0065}"/>
              </a:ext>
            </a:extLst>
          </p:cNvPr>
          <p:cNvCxnSpPr>
            <a:cxnSpLocks/>
          </p:cNvCxnSpPr>
          <p:nvPr/>
        </p:nvCxnSpPr>
        <p:spPr>
          <a:xfrm flipH="1">
            <a:off x="5667739" y="5781956"/>
            <a:ext cx="59416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B361C8A-04F7-6240-913D-3918695F17E5}"/>
              </a:ext>
            </a:extLst>
          </p:cNvPr>
          <p:cNvSpPr txBox="1"/>
          <p:nvPr/>
        </p:nvSpPr>
        <p:spPr>
          <a:xfrm>
            <a:off x="6396950" y="4770589"/>
            <a:ext cx="2631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Gotham Book" panose="02000504050000020004" pitchFamily="2" charset="0"/>
              </a:rPr>
              <a:t>Tipo</a:t>
            </a:r>
            <a:r>
              <a:rPr lang="pt-BR" sz="1600" dirty="0">
                <a:latin typeface="Gotham Book" panose="02000504050000020004" pitchFamily="2" charset="0"/>
              </a:rPr>
              <a:t> de objeto recebido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F1850-E2B7-F840-96DE-491B483276AC}"/>
              </a:ext>
            </a:extLst>
          </p:cNvPr>
          <p:cNvSpPr txBox="1"/>
          <p:nvPr/>
        </p:nvSpPr>
        <p:spPr>
          <a:xfrm>
            <a:off x="6396950" y="5408987"/>
            <a:ext cx="2535631" cy="776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latin typeface="Gotham Book" panose="02000504050000020004" pitchFamily="2" charset="0"/>
              </a:rPr>
              <a:t>@</a:t>
            </a:r>
            <a:r>
              <a:rPr lang="pt-BR" sz="1600" b="1" dirty="0" err="1">
                <a:latin typeface="Gotham Book" panose="02000504050000020004" pitchFamily="2" charset="0"/>
              </a:rPr>
              <a:t>Model</a:t>
            </a:r>
            <a:r>
              <a:rPr lang="pt-BR" sz="1600" dirty="0">
                <a:latin typeface="Gotham Book" panose="02000504050000020004" pitchFamily="2" charset="0"/>
              </a:rPr>
              <a:t> para acessar o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Gotham Book" panose="02000504050000020004" pitchFamily="2" charset="0"/>
              </a:rPr>
              <a:t>objeto recebido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046599-5C05-6244-BF1E-97132B2DA7DD}"/>
              </a:ext>
            </a:extLst>
          </p:cNvPr>
          <p:cNvSpPr txBox="1"/>
          <p:nvPr/>
        </p:nvSpPr>
        <p:spPr>
          <a:xfrm>
            <a:off x="3983358" y="3654178"/>
            <a:ext cx="287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Gotham Book" panose="02000504050000020004" pitchFamily="2" charset="0"/>
              </a:rPr>
              <a:t>Envia</a:t>
            </a:r>
            <a:r>
              <a:rPr lang="pt-BR" sz="1600" dirty="0">
                <a:latin typeface="Gotham Book" panose="02000504050000020004" pitchFamily="2" charset="0"/>
              </a:rPr>
              <a:t> o objeto para a </a:t>
            </a:r>
            <a:r>
              <a:rPr lang="pt-BR" sz="1600" dirty="0" err="1">
                <a:latin typeface="Gotham Book" panose="02000504050000020004" pitchFamily="2" charset="0"/>
              </a:rPr>
              <a:t>view</a:t>
            </a:r>
            <a:endParaRPr lang="pt-BR" sz="1600" dirty="0">
              <a:latin typeface="Gotham Book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961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390D-AD9D-D54A-B9EF-797D6A0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CODAR!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DC74-F452-F848-976D-48ED2D38185A}"/>
              </a:ext>
            </a:extLst>
          </p:cNvPr>
          <p:cNvSpPr txBox="1">
            <a:spLocks/>
          </p:cNvSpPr>
          <p:nvPr/>
        </p:nvSpPr>
        <p:spPr bwMode="auto">
          <a:xfrm>
            <a:off x="2666782" y="940650"/>
            <a:ext cx="630359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Crie um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formulário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para receber informações de um usuário: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Nome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Data Nascimento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E-mail</a:t>
            </a: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Depois de enviar as informações, o usuário deve receber uma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mensagem de sucesso 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e as informações do usuário enviadas.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18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12FD-CD42-A744-89E8-62FB08FD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VOCÊ APRENDEU..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C84-68E7-D14A-A4F3-93129C696070}"/>
              </a:ext>
            </a:extLst>
          </p:cNvPr>
          <p:cNvSpPr txBox="1">
            <a:spLocks/>
          </p:cNvSpPr>
          <p:nvPr/>
        </p:nvSpPr>
        <p:spPr bwMode="auto">
          <a:xfrm>
            <a:off x="2615879" y="917500"/>
            <a:ext cx="631977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Sobre o ASP.NET e sua evolução;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O sistema de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rotas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do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ASP.NET Core MVC;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As responsabilidades do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e os tipos de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retorno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de uma </a:t>
            </a:r>
            <a:r>
              <a:rPr lang="pt-BR" altLang="pt-BR" kern="0" dirty="0" err="1">
                <a:latin typeface="Gotham HTF Book" pitchFamily="2" charset="0"/>
                <a:cs typeface="Arial"/>
              </a:rPr>
              <a:t>action</a:t>
            </a:r>
            <a:r>
              <a:rPr lang="pt-BR" altLang="pt-BR" kern="0" dirty="0"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A diferença entre </a:t>
            </a: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forward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e </a:t>
            </a: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redirect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 Book" pitchFamily="2" charset="0"/>
                <a:cs typeface="Arial"/>
              </a:rPr>
              <a:t>Recuperar os </a:t>
            </a:r>
            <a:r>
              <a:rPr lang="pt-BR" altLang="pt-BR" b="1" kern="0" dirty="0">
                <a:latin typeface="Gotham HTF Book" pitchFamily="2" charset="0"/>
                <a:cs typeface="Arial"/>
              </a:rPr>
              <a:t>parâmetros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enviados para o </a:t>
            </a:r>
            <a:r>
              <a:rPr lang="pt-BR" altLang="pt-BR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Enviar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dados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 Book" pitchFamily="2" charset="0"/>
                <a:cs typeface="Arial"/>
              </a:rPr>
              <a:t> </a:t>
            </a:r>
            <a:r>
              <a:rPr lang="pt-BR" altLang="pt-BR" kern="0" dirty="0">
                <a:latin typeface="Gotham HTF Book" pitchFamily="2" charset="0"/>
                <a:cs typeface="Arial"/>
              </a:rPr>
              <a:t>do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controller</a:t>
            </a:r>
            <a:r>
              <a:rPr lang="pt-BR" altLang="pt-BR" kern="0" dirty="0">
                <a:latin typeface="Gotham HTF Book" pitchFamily="2" charset="0"/>
                <a:cs typeface="Arial"/>
              </a:rPr>
              <a:t> para a camada de </a:t>
            </a:r>
            <a:r>
              <a:rPr lang="pt-BR" altLang="pt-BR" b="1" kern="0" dirty="0" err="1">
                <a:latin typeface="Gotham HTF Book" pitchFamily="2" charset="0"/>
                <a:cs typeface="Arial"/>
              </a:rPr>
              <a:t>view</a:t>
            </a:r>
            <a:r>
              <a:rPr lang="pt-BR" altLang="pt-BR" kern="0" dirty="0">
                <a:latin typeface="Gotham HTF Book" pitchFamily="2" charset="0"/>
                <a:cs typeface="Arial"/>
              </a:rPr>
              <a:t>;</a:t>
            </a: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 Book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48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18B8CE-02ED-F047-BF57-F7556A54C14E}"/>
              </a:ext>
            </a:extLst>
          </p:cNvPr>
          <p:cNvSpPr/>
          <p:nvPr/>
        </p:nvSpPr>
        <p:spPr>
          <a:xfrm>
            <a:off x="4476464" y="611721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400" i="1" dirty="0">
                <a:solidFill>
                  <a:schemeClr val="bg1"/>
                </a:solidFill>
                <a:latin typeface="Gotham HTF Book" pitchFamily="2" charset="0"/>
              </a:rPr>
              <a:t>“Descobri que quanto mais eu estudo, mais sorte eu pareço ter nas provas”</a:t>
            </a:r>
            <a:endParaRPr lang="pt-BR" sz="1400" dirty="0">
              <a:solidFill>
                <a:schemeClr val="bg1"/>
              </a:solidFill>
              <a:latin typeface="Gotham HTF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1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F823C37-B111-5643-931D-75464EF6E8A1}"/>
              </a:ext>
            </a:extLst>
          </p:cNvPr>
          <p:cNvSpPr txBox="1">
            <a:spLocks/>
          </p:cNvSpPr>
          <p:nvPr/>
        </p:nvSpPr>
        <p:spPr bwMode="auto">
          <a:xfrm>
            <a:off x="422474" y="1016923"/>
            <a:ext cx="8508166" cy="11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ASP.NET </a:t>
            </a:r>
            <a:r>
              <a:rPr lang="pt-BR" altLang="pt-BR" kern="0" dirty="0">
                <a:latin typeface="Gotham HTF"/>
                <a:cs typeface="Arial"/>
              </a:rPr>
              <a:t>plataforma da Microsoft para o desenvolvimento de aplicações Web e Web Services;</a:t>
            </a:r>
          </a:p>
          <a:p>
            <a:pPr marL="400050" lvl="1" indent="0" algn="just">
              <a:lnSpc>
                <a:spcPct val="150000"/>
              </a:lnSpc>
              <a:buClr>
                <a:srgbClr val="000000"/>
              </a:buClr>
              <a:buNone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- EVOLUÇÃO</a:t>
            </a:r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011E3FA7-336E-8240-A1FE-B816D60179F7}"/>
              </a:ext>
            </a:extLst>
          </p:cNvPr>
          <p:cNvSpPr/>
          <p:nvPr/>
        </p:nvSpPr>
        <p:spPr>
          <a:xfrm>
            <a:off x="652669" y="2608352"/>
            <a:ext cx="8077200" cy="153416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2ADB8-5A90-D047-A9AD-CACFA22B38DA}"/>
              </a:ext>
            </a:extLst>
          </p:cNvPr>
          <p:cNvSpPr txBox="1"/>
          <p:nvPr/>
        </p:nvSpPr>
        <p:spPr>
          <a:xfrm>
            <a:off x="1069359" y="4960127"/>
            <a:ext cx="66556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latin typeface="Gotham Book" panose="02000504050000020004" pitchFamily="2" charset="0"/>
              </a:rPr>
              <a:t>ASP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2FDE7-0E8F-3448-A888-A172393F3A7F}"/>
              </a:ext>
            </a:extLst>
          </p:cNvPr>
          <p:cNvSpPr txBox="1"/>
          <p:nvPr/>
        </p:nvSpPr>
        <p:spPr>
          <a:xfrm>
            <a:off x="1827167" y="4960127"/>
            <a:ext cx="25128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/>
              <a:t>ASP.NET </a:t>
            </a:r>
            <a:r>
              <a:rPr lang="pt-BR" dirty="0" err="1"/>
              <a:t>WebForms</a:t>
            </a:r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518FB-8E87-D649-B909-0FCF2B118D25}"/>
              </a:ext>
            </a:extLst>
          </p:cNvPr>
          <p:cNvSpPr txBox="1"/>
          <p:nvPr/>
        </p:nvSpPr>
        <p:spPr>
          <a:xfrm>
            <a:off x="4461843" y="4960127"/>
            <a:ext cx="18264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ASP.NET MVC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172FC-D883-E041-B000-0AA0E82F2B3A}"/>
              </a:ext>
            </a:extLst>
          </p:cNvPr>
          <p:cNvSpPr txBox="1"/>
          <p:nvPr/>
        </p:nvSpPr>
        <p:spPr>
          <a:xfrm>
            <a:off x="6410112" y="4946554"/>
            <a:ext cx="18264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chemeClr val="lt1"/>
                </a:solidFill>
                <a:latin typeface="Gotham Book" panose="02000504050000020004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ASP.NET 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B8F9-8F32-E04D-97A1-BEA77E42F744}"/>
              </a:ext>
            </a:extLst>
          </p:cNvPr>
          <p:cNvSpPr txBox="1"/>
          <p:nvPr/>
        </p:nvSpPr>
        <p:spPr>
          <a:xfrm>
            <a:off x="1130075" y="319076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Gotham Book" panose="02000504050000020004" pitchFamily="2" charset="0"/>
              </a:rPr>
              <a:t>1996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89E5F-57DD-034A-9DFE-B8E733C405C7}"/>
              </a:ext>
            </a:extLst>
          </p:cNvPr>
          <p:cNvSpPr txBox="1"/>
          <p:nvPr/>
        </p:nvSpPr>
        <p:spPr>
          <a:xfrm>
            <a:off x="2654075" y="319076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Gotham Book" panose="02000504050000020004" pitchFamily="2" charset="0"/>
              </a:rPr>
              <a:t>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23C84-B393-2447-9B06-70E2826CCA1D}"/>
              </a:ext>
            </a:extLst>
          </p:cNvPr>
          <p:cNvSpPr txBox="1"/>
          <p:nvPr/>
        </p:nvSpPr>
        <p:spPr>
          <a:xfrm>
            <a:off x="4744660" y="3190766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Gotham Book" panose="02000504050000020004" pitchFamily="2" charset="0"/>
              </a:rPr>
              <a:t>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FC7C4-A462-2945-B650-9E7119E71AB9}"/>
              </a:ext>
            </a:extLst>
          </p:cNvPr>
          <p:cNvSpPr txBox="1"/>
          <p:nvPr/>
        </p:nvSpPr>
        <p:spPr>
          <a:xfrm>
            <a:off x="6747818" y="319076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Gotham Book" panose="02000504050000020004" pitchFamily="2" charset="0"/>
              </a:rPr>
              <a:t>2016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626479-1D96-8844-A38E-A6261404D94F}"/>
              </a:ext>
            </a:extLst>
          </p:cNvPr>
          <p:cNvSpPr/>
          <p:nvPr/>
        </p:nvSpPr>
        <p:spPr>
          <a:xfrm>
            <a:off x="1411356" y="3530281"/>
            <a:ext cx="119270" cy="1333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386F1E-7C41-BF42-B5E8-A638099EF5C0}"/>
              </a:ext>
            </a:extLst>
          </p:cNvPr>
          <p:cNvSpPr/>
          <p:nvPr/>
        </p:nvSpPr>
        <p:spPr>
          <a:xfrm>
            <a:off x="3030858" y="3532067"/>
            <a:ext cx="119270" cy="1333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D6DD2-ABF4-A04C-98FB-4C58F7CD32BF}"/>
              </a:ext>
            </a:extLst>
          </p:cNvPr>
          <p:cNvSpPr/>
          <p:nvPr/>
        </p:nvSpPr>
        <p:spPr>
          <a:xfrm>
            <a:off x="5096263" y="3530281"/>
            <a:ext cx="119270" cy="1333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54FCF6-1721-6244-A147-4787D6873902}"/>
              </a:ext>
            </a:extLst>
          </p:cNvPr>
          <p:cNvSpPr/>
          <p:nvPr/>
        </p:nvSpPr>
        <p:spPr>
          <a:xfrm>
            <a:off x="7061843" y="3532068"/>
            <a:ext cx="119270" cy="13331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C4CDFF-9253-5C40-985F-E654286F9B4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470991" y="3663593"/>
            <a:ext cx="11111" cy="122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39B4F3-F9B0-5248-9A51-46050E7F137A}"/>
              </a:ext>
            </a:extLst>
          </p:cNvPr>
          <p:cNvCxnSpPr>
            <a:cxnSpLocks/>
          </p:cNvCxnSpPr>
          <p:nvPr/>
        </p:nvCxnSpPr>
        <p:spPr>
          <a:xfrm>
            <a:off x="3093417" y="3663593"/>
            <a:ext cx="9925" cy="122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5408DC-1A93-AC4C-9CE5-D2FFF60ECAD2}"/>
              </a:ext>
            </a:extLst>
          </p:cNvPr>
          <p:cNvCxnSpPr>
            <a:cxnSpLocks/>
          </p:cNvCxnSpPr>
          <p:nvPr/>
        </p:nvCxnSpPr>
        <p:spPr>
          <a:xfrm>
            <a:off x="5153315" y="3663593"/>
            <a:ext cx="21152" cy="1229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9BD0F8-5551-3240-9623-E856BFC36704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7121478" y="3665380"/>
            <a:ext cx="0" cy="1228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0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0598FD-CD37-8948-AEBC-0176D376657D}"/>
              </a:ext>
            </a:extLst>
          </p:cNvPr>
          <p:cNvSpPr txBox="1">
            <a:spLocks/>
          </p:cNvSpPr>
          <p:nvPr/>
        </p:nvSpPr>
        <p:spPr bwMode="auto">
          <a:xfrm>
            <a:off x="422474" y="1016923"/>
            <a:ext cx="8508166" cy="11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ASP.NET Core 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é um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framework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 </a:t>
            </a:r>
            <a:r>
              <a:rPr lang="pt-BR" altLang="pt-BR" b="1" kern="0" dirty="0">
                <a:latin typeface="Gotham HTF"/>
                <a:cs typeface="Arial"/>
              </a:rPr>
              <a:t>web </a:t>
            </a:r>
            <a:r>
              <a:rPr lang="pt-BR" altLang="pt-BR" kern="0" dirty="0">
                <a:latin typeface="Gotham HTF"/>
                <a:cs typeface="Arial"/>
              </a:rPr>
              <a:t>de alta performance, 100%</a:t>
            </a:r>
            <a:r>
              <a:rPr lang="pt-BR" altLang="pt-BR" b="1" kern="0" dirty="0">
                <a:latin typeface="Gotham HTF"/>
                <a:cs typeface="Arial"/>
              </a:rPr>
              <a:t> </a:t>
            </a:r>
            <a:r>
              <a:rPr lang="pt-BR" altLang="pt-BR" kern="0" dirty="0">
                <a:latin typeface="Gotham HTF"/>
                <a:cs typeface="Arial"/>
              </a:rPr>
              <a:t>open-</a:t>
            </a:r>
            <a:r>
              <a:rPr lang="pt-BR" altLang="pt-BR" kern="0" dirty="0" err="1">
                <a:latin typeface="Gotham HTF"/>
                <a:cs typeface="Arial"/>
              </a:rPr>
              <a:t>source</a:t>
            </a:r>
            <a:r>
              <a:rPr lang="pt-BR" altLang="pt-BR" kern="0" dirty="0">
                <a:latin typeface="Gotham HTF"/>
                <a:cs typeface="Arial"/>
              </a:rPr>
              <a:t> e </a:t>
            </a:r>
            <a:r>
              <a:rPr lang="pt-BR" altLang="pt-BR" kern="0" dirty="0" err="1">
                <a:latin typeface="Gotham HTF"/>
                <a:cs typeface="Arial"/>
              </a:rPr>
              <a:t>cross-plataform</a:t>
            </a:r>
            <a:r>
              <a:rPr lang="pt-BR" altLang="pt-BR" kern="0" dirty="0">
                <a:latin typeface="Gotham HTF"/>
                <a:cs typeface="Arial"/>
              </a:rPr>
              <a:t>, desenvolvido pela Microsoft e pela comunidade;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kern="0" dirty="0">
                <a:latin typeface="Gotham HTF"/>
                <a:cs typeface="Arial"/>
              </a:rPr>
              <a:t>Desenvolvido para </a:t>
            </a:r>
            <a:r>
              <a:rPr lang="pt-BR" altLang="pt-BR" b="1" kern="0" dirty="0">
                <a:latin typeface="Gotham HTF"/>
                <a:cs typeface="Arial"/>
              </a:rPr>
              <a:t>nuvem</a:t>
            </a:r>
            <a:r>
              <a:rPr lang="pt-BR" altLang="pt-BR" kern="0" dirty="0">
                <a:latin typeface="Gotham HTF"/>
                <a:cs typeface="Arial"/>
              </a:rPr>
              <a:t> e de forma </a:t>
            </a:r>
            <a:r>
              <a:rPr lang="pt-BR" altLang="pt-BR" b="1" kern="0" dirty="0">
                <a:latin typeface="Gotham HTF"/>
                <a:cs typeface="Arial"/>
              </a:rPr>
              <a:t>modular</a:t>
            </a:r>
            <a:r>
              <a:rPr lang="pt-BR" altLang="pt-BR" kern="0" dirty="0">
                <a:latin typeface="Gotham HTF"/>
                <a:cs typeface="Arial"/>
              </a:rPr>
              <a:t>;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Disponível no </a:t>
            </a:r>
            <a:r>
              <a:rPr kumimoji="0" lang="pt-BR" alt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github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:</a:t>
            </a:r>
          </a:p>
          <a:p>
            <a:pPr lvl="1" indent="-285750" algn="just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pt-BR" altLang="pt-BR" sz="1600" kern="0" dirty="0">
                <a:latin typeface="Gotham HTF"/>
                <a:cs typeface="Arial"/>
                <a:hlinkClick r:id="rId2"/>
              </a:rPr>
              <a:t>https://github.com/aspnet/AspNetCore</a:t>
            </a:r>
            <a:endParaRPr lang="pt-BR" altLang="pt-BR" sz="1600" kern="0" dirty="0">
              <a:latin typeface="Gotham HTF"/>
              <a:cs typeface="Arial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altLang="pt-BR" kern="0" dirty="0">
                <a:latin typeface="Gotham HTF"/>
                <a:cs typeface="Arial"/>
              </a:rPr>
              <a:t>Documentação:</a:t>
            </a: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pt-BR" altLang="pt-BR" sz="1600" kern="0" dirty="0">
                <a:latin typeface="Gotham HTF"/>
                <a:cs typeface="Arial"/>
                <a:hlinkClick r:id="rId3"/>
              </a:rPr>
              <a:t>https://docs.microsoft.com/pt-br/aspnet/core</a:t>
            </a:r>
            <a:endParaRPr lang="pt-BR" altLang="pt-BR" sz="1600" kern="0" dirty="0">
              <a:latin typeface="Gotham HTF"/>
              <a:cs typeface="Arial"/>
            </a:endParaRP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endParaRPr lang="pt-BR" altLang="pt-BR" sz="1600" kern="0" dirty="0">
              <a:latin typeface="Gotham HTF"/>
              <a:cs typeface="Arial"/>
            </a:endParaRPr>
          </a:p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endParaRPr lang="pt-BR" altLang="pt-BR" kern="0" dirty="0">
              <a:latin typeface="Gotham HTF"/>
              <a:cs typeface="Arial"/>
            </a:endParaRPr>
          </a:p>
          <a:p>
            <a:pPr marL="400050" lvl="1" indent="0" algn="just">
              <a:lnSpc>
                <a:spcPct val="150000"/>
              </a:lnSpc>
              <a:buClr>
                <a:srgbClr val="000000"/>
              </a:buClr>
              <a:buNone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702FA-BC96-164C-9CEB-F5362FC4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410" y="5387723"/>
            <a:ext cx="906707" cy="9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693991-1E4F-E94B-8209-D13F084DDA95}"/>
              </a:ext>
            </a:extLst>
          </p:cNvPr>
          <p:cNvSpPr txBox="1">
            <a:spLocks/>
          </p:cNvSpPr>
          <p:nvPr/>
        </p:nvSpPr>
        <p:spPr bwMode="auto">
          <a:xfrm>
            <a:off x="271159" y="850711"/>
            <a:ext cx="8629771" cy="302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Baseado nos padrões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MVC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: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Model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: lógica da aplicação e modelo de dados;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View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: exibe as informações para o usuário (Interface);</a:t>
            </a:r>
          </a:p>
          <a:p>
            <a:pPr marL="685800" marR="0" lvl="1" indent="-22860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–"/>
              <a:tabLst/>
              <a:defRPr/>
            </a:pP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Controller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: recebe as requisições do usuário e encaminha o </a:t>
            </a:r>
            <a:r>
              <a:rPr kumimoji="0" lang="pt-BR" alt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model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 e/ou </a:t>
            </a:r>
            <a:r>
              <a:rPr kumimoji="0" lang="pt-BR" altLang="pt-BR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view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HTF"/>
                <a:cs typeface="Arial"/>
              </a:rPr>
              <a:t>;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313FE-FFF5-FD40-BCB7-CC2FF747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5" y="3703894"/>
            <a:ext cx="1625600" cy="1625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69E09AB-8D36-B645-98DB-9AC3DF71116A}"/>
              </a:ext>
            </a:extLst>
          </p:cNvPr>
          <p:cNvSpPr/>
          <p:nvPr/>
        </p:nvSpPr>
        <p:spPr>
          <a:xfrm>
            <a:off x="2228971" y="4091005"/>
            <a:ext cx="1469985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59093-403B-E742-B520-4D9FB51FB266}"/>
              </a:ext>
            </a:extLst>
          </p:cNvPr>
          <p:cNvSpPr/>
          <p:nvPr/>
        </p:nvSpPr>
        <p:spPr>
          <a:xfrm>
            <a:off x="3865062" y="3808066"/>
            <a:ext cx="1748699" cy="9150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Controller</a:t>
            </a:r>
            <a:endParaRPr lang="pt-BR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EEB566-13D4-F045-9968-B30A379B5C39}"/>
              </a:ext>
            </a:extLst>
          </p:cNvPr>
          <p:cNvSpPr/>
          <p:nvPr/>
        </p:nvSpPr>
        <p:spPr>
          <a:xfrm>
            <a:off x="6733797" y="3789740"/>
            <a:ext cx="1748699" cy="9150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Model</a:t>
            </a:r>
            <a:endParaRPr lang="pt-BR" b="1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6B293E7A-E8E0-9E41-B350-ADED967584CA}"/>
              </a:ext>
            </a:extLst>
          </p:cNvPr>
          <p:cNvSpPr/>
          <p:nvPr/>
        </p:nvSpPr>
        <p:spPr>
          <a:xfrm>
            <a:off x="7339695" y="5392218"/>
            <a:ext cx="763929" cy="88610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AFE5F0-E07B-CF44-926E-77DDAF934D0A}"/>
              </a:ext>
            </a:extLst>
          </p:cNvPr>
          <p:cNvSpPr/>
          <p:nvPr/>
        </p:nvSpPr>
        <p:spPr>
          <a:xfrm>
            <a:off x="5721993" y="3914168"/>
            <a:ext cx="953930" cy="3125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B4F479-91E8-B34C-AEDA-AD0A28A9C4EC}"/>
              </a:ext>
            </a:extLst>
          </p:cNvPr>
          <p:cNvSpPr/>
          <p:nvPr/>
        </p:nvSpPr>
        <p:spPr>
          <a:xfrm rot="10800000">
            <a:off x="5680168" y="4299029"/>
            <a:ext cx="953930" cy="312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5F54ACF-77EE-8540-871A-5EA2F245B226}"/>
              </a:ext>
            </a:extLst>
          </p:cNvPr>
          <p:cNvSpPr/>
          <p:nvPr/>
        </p:nvSpPr>
        <p:spPr>
          <a:xfrm rot="5400000">
            <a:off x="7561514" y="4962353"/>
            <a:ext cx="538862" cy="218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7721D98-1465-D94A-A0A8-AA3EBD230B91}"/>
              </a:ext>
            </a:extLst>
          </p:cNvPr>
          <p:cNvSpPr/>
          <p:nvPr/>
        </p:nvSpPr>
        <p:spPr>
          <a:xfrm rot="16200000">
            <a:off x="7285071" y="4950778"/>
            <a:ext cx="538862" cy="218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C41380-4611-C04A-B65E-6F6DB60D93B9}"/>
              </a:ext>
            </a:extLst>
          </p:cNvPr>
          <p:cNvSpPr/>
          <p:nvPr/>
        </p:nvSpPr>
        <p:spPr>
          <a:xfrm>
            <a:off x="3879691" y="5303131"/>
            <a:ext cx="1748699" cy="9150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View</a:t>
            </a:r>
            <a:endParaRPr lang="pt-BR" b="1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D33AE1E-A2A3-E740-A4BC-60E6ACC69050}"/>
              </a:ext>
            </a:extLst>
          </p:cNvPr>
          <p:cNvSpPr/>
          <p:nvPr/>
        </p:nvSpPr>
        <p:spPr>
          <a:xfrm rot="5400000">
            <a:off x="4531518" y="4913483"/>
            <a:ext cx="441125" cy="21857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B603A99-8026-F14D-8E13-757DF379C7C3}"/>
              </a:ext>
            </a:extLst>
          </p:cNvPr>
          <p:cNvSpPr/>
          <p:nvPr/>
        </p:nvSpPr>
        <p:spPr>
          <a:xfrm rot="12583996">
            <a:off x="2236185" y="5157294"/>
            <a:ext cx="1425058" cy="317176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93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D139-6955-0D48-A849-E32785C2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2E175D-D94E-A54A-B5C7-22ECFA601CA6}"/>
              </a:ext>
            </a:extLst>
          </p:cNvPr>
          <p:cNvSpPr txBox="1">
            <a:spLocks/>
          </p:cNvSpPr>
          <p:nvPr/>
        </p:nvSpPr>
        <p:spPr bwMode="auto">
          <a:xfrm>
            <a:off x="387748" y="878023"/>
            <a:ext cx="8397435" cy="118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kern="0" dirty="0">
                <a:latin typeface="Gotham HTF"/>
                <a:cs typeface="Arial"/>
              </a:rPr>
              <a:t>Para desenvolver a aplicação </a:t>
            </a:r>
            <a:r>
              <a:rPr lang="pt-BR" altLang="pt-BR" sz="1800" b="1" kern="0" dirty="0">
                <a:latin typeface="Gotham HTF"/>
                <a:cs typeface="Arial"/>
              </a:rPr>
              <a:t>ASP.NET Core </a:t>
            </a:r>
            <a:r>
              <a:rPr lang="pt-BR" altLang="pt-BR" sz="1800" kern="0" dirty="0">
                <a:latin typeface="Gotham HTF"/>
                <a:cs typeface="Arial"/>
              </a:rPr>
              <a:t>vamos utilizar o </a:t>
            </a:r>
            <a:r>
              <a:rPr lang="pt-BR" altLang="pt-BR" sz="1800" b="1" kern="0" dirty="0">
                <a:latin typeface="Gotham HTF"/>
                <a:cs typeface="Arial"/>
              </a:rPr>
              <a:t>Visual Studio </a:t>
            </a:r>
            <a:r>
              <a:rPr lang="pt-BR" altLang="pt-BR" sz="1800" kern="0" dirty="0">
                <a:latin typeface="Gotham HTF"/>
                <a:cs typeface="Arial"/>
              </a:rPr>
              <a:t>como IDE, </a:t>
            </a:r>
            <a:r>
              <a:rPr lang="pt-BR" altLang="pt-BR" sz="1800" b="1" kern="0" dirty="0">
                <a:latin typeface="Gotham HTF"/>
                <a:cs typeface="Arial"/>
              </a:rPr>
              <a:t>SQL Server </a:t>
            </a:r>
            <a:r>
              <a:rPr lang="pt-BR" altLang="pt-BR" sz="1800" kern="0" dirty="0">
                <a:latin typeface="Gotham HTF"/>
                <a:cs typeface="Arial"/>
              </a:rPr>
              <a:t>para o banco de dados e o </a:t>
            </a:r>
            <a:r>
              <a:rPr lang="pt-BR" altLang="pt-BR" sz="1800" b="1" kern="0" dirty="0">
                <a:latin typeface="Gotham HTF"/>
                <a:cs typeface="Arial"/>
              </a:rPr>
              <a:t>ISS Express </a:t>
            </a:r>
            <a:r>
              <a:rPr lang="pt-BR" altLang="pt-BR" sz="1800" kern="0" dirty="0">
                <a:latin typeface="Gotham HTF"/>
                <a:cs typeface="Arial"/>
              </a:rPr>
              <a:t>para servidor: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altLang="pt-BR" sz="1800" kern="0" dirty="0">
                <a:latin typeface="Gotham HTF"/>
                <a:cs typeface="Arial"/>
              </a:rPr>
              <a:t>O </a:t>
            </a:r>
            <a:r>
              <a:rPr lang="pt-BR" altLang="pt-BR" sz="1800" b="1" kern="0" dirty="0">
                <a:latin typeface="Gotham HTF"/>
                <a:cs typeface="Arial"/>
              </a:rPr>
              <a:t>Visual Studio </a:t>
            </a:r>
            <a:r>
              <a:rPr lang="pt-BR" altLang="pt-BR" sz="1800" kern="0" dirty="0">
                <a:latin typeface="Gotham HTF"/>
                <a:cs typeface="Arial"/>
              </a:rPr>
              <a:t>possui um banco de dados </a:t>
            </a:r>
            <a:r>
              <a:rPr lang="pt-BR" altLang="pt-BR" sz="1800" b="1" kern="0" dirty="0">
                <a:latin typeface="Gotham HTF"/>
                <a:cs typeface="Arial"/>
              </a:rPr>
              <a:t>SQL Server Local </a:t>
            </a:r>
            <a:r>
              <a:rPr lang="pt-BR" altLang="pt-BR" sz="1800" kern="0" dirty="0">
                <a:latin typeface="Gotham HTF"/>
                <a:cs typeface="Arial"/>
              </a:rPr>
              <a:t>e o Servidor </a:t>
            </a:r>
            <a:r>
              <a:rPr lang="pt-BR" altLang="pt-BR" sz="1800" b="1" kern="0" dirty="0">
                <a:latin typeface="Gotham HTF"/>
                <a:cs typeface="Arial"/>
              </a:rPr>
              <a:t>ISS Express</a:t>
            </a:r>
            <a:r>
              <a:rPr lang="pt-BR" altLang="pt-BR" sz="1800" kern="0" dirty="0">
                <a:latin typeface="Gotham HTF"/>
                <a:cs typeface="Arial"/>
              </a:rPr>
              <a:t>, dessa forma, só é necessário instalar o Visual Studio para o desenvolvimento;</a:t>
            </a: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HTF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F65F0-4B59-B248-989B-1DBB3969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92" y="4078931"/>
            <a:ext cx="2160657" cy="1429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93DB1-86D9-E449-B6C3-C4EDEA47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79" y="4459611"/>
            <a:ext cx="2584174" cy="65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02D5C-99FF-9141-BA65-9C0078C4E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510" y="4078931"/>
            <a:ext cx="1987274" cy="14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B619-3280-9342-8198-0AC3563A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76" y="2766218"/>
            <a:ext cx="6165689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O PROJETO ASP.NET Core</a:t>
            </a:r>
          </a:p>
        </p:txBody>
      </p:sp>
    </p:spTree>
    <p:extLst>
      <p:ext uri="{BB962C8B-B14F-4D97-AF65-F5344CB8AC3E}">
        <p14:creationId xmlns:p14="http://schemas.microsoft.com/office/powerpoint/2010/main" val="13043417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2716</TotalTime>
  <Words>2194</Words>
  <Application>Microsoft Office PowerPoint</Application>
  <PresentationFormat>Apresentação na tela (4:3)</PresentationFormat>
  <Paragraphs>284</Paragraphs>
  <Slides>48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10</vt:i4>
      </vt:variant>
      <vt:variant>
        <vt:lpstr>Títulos de slides</vt:lpstr>
      </vt:variant>
      <vt:variant>
        <vt:i4>48</vt:i4>
      </vt:variant>
    </vt:vector>
  </HeadingPairs>
  <TitlesOfParts>
    <vt:vector size="68" baseType="lpstr">
      <vt:lpstr>Arial</vt:lpstr>
      <vt:lpstr>Calibri</vt:lpstr>
      <vt:lpstr>Cascadia Mono</vt:lpstr>
      <vt:lpstr>Gotham Book</vt:lpstr>
      <vt:lpstr>Gotham HTF</vt:lpstr>
      <vt:lpstr>Gotham HTF Book</vt:lpstr>
      <vt:lpstr>Gotham-Bold</vt:lpstr>
      <vt:lpstr>Gotham-Book</vt:lpstr>
      <vt:lpstr>Menlo</vt:lpstr>
      <vt:lpstr>Wingdings</vt:lpstr>
      <vt:lpstr>Default Theme</vt:lpstr>
      <vt:lpstr>1_Personalizar design</vt:lpstr>
      <vt:lpstr>6_Personalizar design</vt:lpstr>
      <vt:lpstr>Office Theme</vt:lpstr>
      <vt:lpstr>2_Personalizar design</vt:lpstr>
      <vt:lpstr>3_Personalizar design</vt:lpstr>
      <vt:lpstr>4_Personalizar design</vt:lpstr>
      <vt:lpstr>7_Personalizar design</vt:lpstr>
      <vt:lpstr>5_Personalizar design</vt:lpstr>
      <vt:lpstr>Personalizar design</vt:lpstr>
      <vt:lpstr>Apresentação do PowerPoint</vt:lpstr>
      <vt:lpstr>Apresentação do PowerPoint</vt:lpstr>
      <vt:lpstr>TRAJETÓRIA</vt:lpstr>
      <vt:lpstr>Apresentação do PowerPoint</vt:lpstr>
      <vt:lpstr>ASP.NET - EVOLUÇÃO</vt:lpstr>
      <vt:lpstr>ASP.NET Core</vt:lpstr>
      <vt:lpstr>ASP.NET Core MVC</vt:lpstr>
      <vt:lpstr>ASP.NET Core</vt:lpstr>
      <vt:lpstr>CRIANDO O PROJETO ASP.NET Core</vt:lpstr>
      <vt:lpstr>PRIMEIRO PROJETO ASP.NET CORE</vt:lpstr>
      <vt:lpstr>PRIMEIRO PROJETO ASP.NET CORE</vt:lpstr>
      <vt:lpstr>PRIMEIRO PROJETO ASP.NET CORE</vt:lpstr>
      <vt:lpstr>PRIMEIRO PROJETO ASP.NET CORE</vt:lpstr>
      <vt:lpstr>ESTRUTURA DO PROJETO</vt:lpstr>
      <vt:lpstr>CLASSES PROGRAM.CS E STARTUP.CS</vt:lpstr>
      <vt:lpstr>ROTAS E CONTROLLER</vt:lpstr>
      <vt:lpstr>CONTROLLER</vt:lpstr>
      <vt:lpstr>ROTAS E CONTROLLER</vt:lpstr>
      <vt:lpstr>ROTAS E CONTROLLER - EXEMPLO</vt:lpstr>
      <vt:lpstr>ROTAS - CONFIGURAÇÃO</vt:lpstr>
      <vt:lpstr>CRIANDO UM CONTROLLER - PARTE 1</vt:lpstr>
      <vt:lpstr>CRIANDO UM CONTROLLER - PARTE 2</vt:lpstr>
      <vt:lpstr>MÉTODO - ACTION</vt:lpstr>
      <vt:lpstr>RETORNO DO MÉTODO - VIEW</vt:lpstr>
      <vt:lpstr>RETORNO DO MÉTODO</vt:lpstr>
      <vt:lpstr>ADICIONANDO UMA VIEW - PARTE 1</vt:lpstr>
      <vt:lpstr>ADICIONANDO UMA VIEW - PARTE 2</vt:lpstr>
      <vt:lpstr>RETORNO DO MÉTODO - VIEWS</vt:lpstr>
      <vt:lpstr>TIPOS DE RETORNO</vt:lpstr>
      <vt:lpstr>TIPOS DE RETORNO</vt:lpstr>
      <vt:lpstr>TIPOS DE RETORNO - EXEMPLOS</vt:lpstr>
      <vt:lpstr>REDIRECT X FORWARD</vt:lpstr>
      <vt:lpstr>ACTION SELECTORS – GET E POST</vt:lpstr>
      <vt:lpstr>RECEBENDO PARÂMETROS</vt:lpstr>
      <vt:lpstr>CONTROLLER – RECEBENDO PARÂMETROS</vt:lpstr>
      <vt:lpstr>PARÂMETROS</vt:lpstr>
      <vt:lpstr>PARÂMETROS</vt:lpstr>
      <vt:lpstr>PARÂMETROS – MODEL BINDER</vt:lpstr>
      <vt:lpstr>PARÂMETROS – MODEL BINDER</vt:lpstr>
      <vt:lpstr>ENVIANDO VALORES PARA A VIEW</vt:lpstr>
      <vt:lpstr>CONTROLLER – VALORES PARA A VIEW</vt:lpstr>
      <vt:lpstr>VIEWDATA</vt:lpstr>
      <vt:lpstr>VIEWBAG</vt:lpstr>
      <vt:lpstr>TEMPDATA</vt:lpstr>
      <vt:lpstr>STRONGLY TYPED VIEW</vt:lpstr>
      <vt:lpstr>CODAR!</vt:lpstr>
      <vt:lpstr>VOCÊ APRENDEU..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Elias Romero</cp:lastModifiedBy>
  <cp:revision>336</cp:revision>
  <dcterms:created xsi:type="dcterms:W3CDTF">2015-01-30T10:46:50Z</dcterms:created>
  <dcterms:modified xsi:type="dcterms:W3CDTF">2022-09-16T00:38:02Z</dcterms:modified>
</cp:coreProperties>
</file>